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9" r:id="rId34"/>
    <p:sldId id="290" r:id="rId35"/>
    <p:sldId id="291" r:id="rId36"/>
    <p:sldId id="292" r:id="rId37"/>
    <p:sldId id="29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2C2CEA-E490-83BB-0CB8-C1A8384E83F1}" v="1" dt="2023-10-22T04:32:36.8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5BECC9-0A19-475D-A0DC-C8C33807AC88}"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DF84758D-E079-44F2-82E1-A26C10EF9278}">
      <dgm:prSet/>
      <dgm:spPr/>
      <dgm:t>
        <a:bodyPr/>
        <a:lstStyle/>
        <a:p>
          <a:r>
            <a:rPr lang="en-US" b="0" i="0" dirty="0"/>
            <a:t>Use detection systems and processes to monitor your devices and networks for any signs of cyberattacks, such as unusual activity or anomalies, and use data analytics to integrate sources of threats in real time</a:t>
          </a:r>
          <a:endParaRPr lang="en-US" dirty="0"/>
        </a:p>
      </dgm:t>
    </dgm:pt>
    <dgm:pt modelId="{BB38A636-105E-43F4-B674-FB606D0B9C4F}" type="parTrans" cxnId="{73B323B2-ADDB-4143-B248-B7E857476FE5}">
      <dgm:prSet/>
      <dgm:spPr/>
      <dgm:t>
        <a:bodyPr/>
        <a:lstStyle/>
        <a:p>
          <a:endParaRPr lang="en-US"/>
        </a:p>
      </dgm:t>
    </dgm:pt>
    <dgm:pt modelId="{FCC2314E-5766-4F40-B365-B0DF9E20B225}" type="sibTrans" cxnId="{73B323B2-ADDB-4143-B248-B7E857476FE5}">
      <dgm:prSet/>
      <dgm:spPr/>
      <dgm:t>
        <a:bodyPr/>
        <a:lstStyle/>
        <a:p>
          <a:endParaRPr lang="en-US"/>
        </a:p>
      </dgm:t>
    </dgm:pt>
    <dgm:pt modelId="{7F31F200-B6C5-4089-83F0-1871C58E8731}">
      <dgm:prSet/>
      <dgm:spPr/>
      <dgm:t>
        <a:bodyPr/>
        <a:lstStyle/>
        <a:p>
          <a:r>
            <a:rPr lang="en-US" b="0" i="0" dirty="0"/>
            <a:t>Plan for response and recovery in case of a cyber incident, by having a clear strategy, roles and responsibilities, communication channels and contingency plans</a:t>
          </a:r>
          <a:endParaRPr lang="en-US" dirty="0"/>
        </a:p>
      </dgm:t>
    </dgm:pt>
    <dgm:pt modelId="{E108923D-F8D6-41C6-A9AA-59B52C964618}" type="parTrans" cxnId="{8E2E29A1-F091-41EB-8B6A-D6470109F253}">
      <dgm:prSet/>
      <dgm:spPr/>
      <dgm:t>
        <a:bodyPr/>
        <a:lstStyle/>
        <a:p>
          <a:endParaRPr lang="en-US"/>
        </a:p>
      </dgm:t>
    </dgm:pt>
    <dgm:pt modelId="{A96B14B5-C742-485C-BF9B-CFA55D967D5E}" type="sibTrans" cxnId="{8E2E29A1-F091-41EB-8B6A-D6470109F253}">
      <dgm:prSet/>
      <dgm:spPr/>
      <dgm:t>
        <a:bodyPr/>
        <a:lstStyle/>
        <a:p>
          <a:endParaRPr lang="en-US"/>
        </a:p>
      </dgm:t>
    </dgm:pt>
    <dgm:pt modelId="{D7B74F87-4395-4D3D-8BCD-DF097DDE5F1D}" type="pres">
      <dgm:prSet presAssocID="{555BECC9-0A19-475D-A0DC-C8C33807AC88}" presName="hierChild1" presStyleCnt="0">
        <dgm:presLayoutVars>
          <dgm:chPref val="1"/>
          <dgm:dir/>
          <dgm:animOne val="branch"/>
          <dgm:animLvl val="lvl"/>
          <dgm:resizeHandles/>
        </dgm:presLayoutVars>
      </dgm:prSet>
      <dgm:spPr/>
    </dgm:pt>
    <dgm:pt modelId="{DEB7DB20-DD46-414F-8E8C-7565F347AD0B}" type="pres">
      <dgm:prSet presAssocID="{DF84758D-E079-44F2-82E1-A26C10EF9278}" presName="hierRoot1" presStyleCnt="0"/>
      <dgm:spPr/>
    </dgm:pt>
    <dgm:pt modelId="{B836D802-1C0B-4D68-A049-9C9B3C8EE714}" type="pres">
      <dgm:prSet presAssocID="{DF84758D-E079-44F2-82E1-A26C10EF9278}" presName="composite" presStyleCnt="0"/>
      <dgm:spPr/>
    </dgm:pt>
    <dgm:pt modelId="{C0061680-C71F-49C1-9837-1A373570B13D}" type="pres">
      <dgm:prSet presAssocID="{DF84758D-E079-44F2-82E1-A26C10EF9278}" presName="background" presStyleLbl="node0" presStyleIdx="0" presStyleCnt="2"/>
      <dgm:spPr/>
    </dgm:pt>
    <dgm:pt modelId="{CC928657-01BE-4AD3-B4EE-7F90707D6334}" type="pres">
      <dgm:prSet presAssocID="{DF84758D-E079-44F2-82E1-A26C10EF9278}" presName="text" presStyleLbl="fgAcc0" presStyleIdx="0" presStyleCnt="2">
        <dgm:presLayoutVars>
          <dgm:chPref val="3"/>
        </dgm:presLayoutVars>
      </dgm:prSet>
      <dgm:spPr/>
    </dgm:pt>
    <dgm:pt modelId="{37EC88E1-F9DF-469E-A2E5-A2410573A943}" type="pres">
      <dgm:prSet presAssocID="{DF84758D-E079-44F2-82E1-A26C10EF9278}" presName="hierChild2" presStyleCnt="0"/>
      <dgm:spPr/>
    </dgm:pt>
    <dgm:pt modelId="{9E8D3302-B72B-47AD-A52A-856250DC7D6B}" type="pres">
      <dgm:prSet presAssocID="{7F31F200-B6C5-4089-83F0-1871C58E8731}" presName="hierRoot1" presStyleCnt="0"/>
      <dgm:spPr/>
    </dgm:pt>
    <dgm:pt modelId="{C1ABE2B6-9CE3-47C8-BF13-4304137F1C59}" type="pres">
      <dgm:prSet presAssocID="{7F31F200-B6C5-4089-83F0-1871C58E8731}" presName="composite" presStyleCnt="0"/>
      <dgm:spPr/>
    </dgm:pt>
    <dgm:pt modelId="{359A0CFA-4808-4D5C-9817-4001678644C4}" type="pres">
      <dgm:prSet presAssocID="{7F31F200-B6C5-4089-83F0-1871C58E8731}" presName="background" presStyleLbl="node0" presStyleIdx="1" presStyleCnt="2"/>
      <dgm:spPr/>
    </dgm:pt>
    <dgm:pt modelId="{14AAC81D-47BB-49E3-BB7B-B2C56960119D}" type="pres">
      <dgm:prSet presAssocID="{7F31F200-B6C5-4089-83F0-1871C58E8731}" presName="text" presStyleLbl="fgAcc0" presStyleIdx="1" presStyleCnt="2">
        <dgm:presLayoutVars>
          <dgm:chPref val="3"/>
        </dgm:presLayoutVars>
      </dgm:prSet>
      <dgm:spPr/>
    </dgm:pt>
    <dgm:pt modelId="{A62F5641-5CC8-4485-B8D7-B48B8CF6301B}" type="pres">
      <dgm:prSet presAssocID="{7F31F200-B6C5-4089-83F0-1871C58E8731}" presName="hierChild2" presStyleCnt="0"/>
      <dgm:spPr/>
    </dgm:pt>
  </dgm:ptLst>
  <dgm:cxnLst>
    <dgm:cxn modelId="{D4FA736C-E9EB-40A2-B598-3BC438FF6DA0}" type="presOf" srcId="{555BECC9-0A19-475D-A0DC-C8C33807AC88}" destId="{D7B74F87-4395-4D3D-8BCD-DF097DDE5F1D}" srcOrd="0" destOrd="0" presId="urn:microsoft.com/office/officeart/2005/8/layout/hierarchy1"/>
    <dgm:cxn modelId="{8E2E29A1-F091-41EB-8B6A-D6470109F253}" srcId="{555BECC9-0A19-475D-A0DC-C8C33807AC88}" destId="{7F31F200-B6C5-4089-83F0-1871C58E8731}" srcOrd="1" destOrd="0" parTransId="{E108923D-F8D6-41C6-A9AA-59B52C964618}" sibTransId="{A96B14B5-C742-485C-BF9B-CFA55D967D5E}"/>
    <dgm:cxn modelId="{53C1FAAA-5F7F-4F1A-9ED7-E69DBB11F67A}" type="presOf" srcId="{DF84758D-E079-44F2-82E1-A26C10EF9278}" destId="{CC928657-01BE-4AD3-B4EE-7F90707D6334}" srcOrd="0" destOrd="0" presId="urn:microsoft.com/office/officeart/2005/8/layout/hierarchy1"/>
    <dgm:cxn modelId="{73B323B2-ADDB-4143-B248-B7E857476FE5}" srcId="{555BECC9-0A19-475D-A0DC-C8C33807AC88}" destId="{DF84758D-E079-44F2-82E1-A26C10EF9278}" srcOrd="0" destOrd="0" parTransId="{BB38A636-105E-43F4-B674-FB606D0B9C4F}" sibTransId="{FCC2314E-5766-4F40-B365-B0DF9E20B225}"/>
    <dgm:cxn modelId="{8E121DE5-0E18-4CEF-96BE-C443B8D169EC}" type="presOf" srcId="{7F31F200-B6C5-4089-83F0-1871C58E8731}" destId="{14AAC81D-47BB-49E3-BB7B-B2C56960119D}" srcOrd="0" destOrd="0" presId="urn:microsoft.com/office/officeart/2005/8/layout/hierarchy1"/>
    <dgm:cxn modelId="{0E60CB4C-F9CD-48B6-A213-83B8D80C70C6}" type="presParOf" srcId="{D7B74F87-4395-4D3D-8BCD-DF097DDE5F1D}" destId="{DEB7DB20-DD46-414F-8E8C-7565F347AD0B}" srcOrd="0" destOrd="0" presId="urn:microsoft.com/office/officeart/2005/8/layout/hierarchy1"/>
    <dgm:cxn modelId="{C15B38D7-7474-4795-B09A-37F650FC5ACB}" type="presParOf" srcId="{DEB7DB20-DD46-414F-8E8C-7565F347AD0B}" destId="{B836D802-1C0B-4D68-A049-9C9B3C8EE714}" srcOrd="0" destOrd="0" presId="urn:microsoft.com/office/officeart/2005/8/layout/hierarchy1"/>
    <dgm:cxn modelId="{6D763622-FDD7-44E1-BFAD-E36F139F852D}" type="presParOf" srcId="{B836D802-1C0B-4D68-A049-9C9B3C8EE714}" destId="{C0061680-C71F-49C1-9837-1A373570B13D}" srcOrd="0" destOrd="0" presId="urn:microsoft.com/office/officeart/2005/8/layout/hierarchy1"/>
    <dgm:cxn modelId="{B73C5469-A9B3-44DF-A12E-492397A534F8}" type="presParOf" srcId="{B836D802-1C0B-4D68-A049-9C9B3C8EE714}" destId="{CC928657-01BE-4AD3-B4EE-7F90707D6334}" srcOrd="1" destOrd="0" presId="urn:microsoft.com/office/officeart/2005/8/layout/hierarchy1"/>
    <dgm:cxn modelId="{5CBF3F55-D8F7-4240-BE0F-ECD447B02537}" type="presParOf" srcId="{DEB7DB20-DD46-414F-8E8C-7565F347AD0B}" destId="{37EC88E1-F9DF-469E-A2E5-A2410573A943}" srcOrd="1" destOrd="0" presId="urn:microsoft.com/office/officeart/2005/8/layout/hierarchy1"/>
    <dgm:cxn modelId="{F2AA42E4-34A5-4080-BA9A-C1A85DAE4BBA}" type="presParOf" srcId="{D7B74F87-4395-4D3D-8BCD-DF097DDE5F1D}" destId="{9E8D3302-B72B-47AD-A52A-856250DC7D6B}" srcOrd="1" destOrd="0" presId="urn:microsoft.com/office/officeart/2005/8/layout/hierarchy1"/>
    <dgm:cxn modelId="{0890E9B5-2139-4538-A7BD-B31F1EFCF87A}" type="presParOf" srcId="{9E8D3302-B72B-47AD-A52A-856250DC7D6B}" destId="{C1ABE2B6-9CE3-47C8-BF13-4304137F1C59}" srcOrd="0" destOrd="0" presId="urn:microsoft.com/office/officeart/2005/8/layout/hierarchy1"/>
    <dgm:cxn modelId="{9455A435-8875-4722-A56A-DCAB624ADC18}" type="presParOf" srcId="{C1ABE2B6-9CE3-47C8-BF13-4304137F1C59}" destId="{359A0CFA-4808-4D5C-9817-4001678644C4}" srcOrd="0" destOrd="0" presId="urn:microsoft.com/office/officeart/2005/8/layout/hierarchy1"/>
    <dgm:cxn modelId="{0C4E010A-6CE0-4B1D-B8B0-A053D12CD08E}" type="presParOf" srcId="{C1ABE2B6-9CE3-47C8-BF13-4304137F1C59}" destId="{14AAC81D-47BB-49E3-BB7B-B2C56960119D}" srcOrd="1" destOrd="0" presId="urn:microsoft.com/office/officeart/2005/8/layout/hierarchy1"/>
    <dgm:cxn modelId="{D265E87A-6C77-4153-AF7D-9D69E04F0CA1}" type="presParOf" srcId="{9E8D3302-B72B-47AD-A52A-856250DC7D6B}" destId="{A62F5641-5CC8-4485-B8D7-B48B8CF6301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AA78E7-E63D-406F-BA7A-E36F5C893F6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3EA609E-F41A-4540-8300-E73323FAB2EA}">
      <dgm:prSet/>
      <dgm:spPr/>
      <dgm:t>
        <a:bodyPr/>
        <a:lstStyle/>
        <a:p>
          <a:r>
            <a:rPr lang="en-US" b="0" i="0"/>
            <a:t>Data breach notification policies are a structured framework that organizations must adhere to when a data breach occurs</a:t>
          </a:r>
          <a:endParaRPr lang="en-US"/>
        </a:p>
      </dgm:t>
    </dgm:pt>
    <dgm:pt modelId="{4BA75888-E891-468A-9512-BE4DC8BE3B01}" type="parTrans" cxnId="{B54079DA-DE4D-43CD-801A-FDB4FFF952DF}">
      <dgm:prSet/>
      <dgm:spPr/>
      <dgm:t>
        <a:bodyPr/>
        <a:lstStyle/>
        <a:p>
          <a:endParaRPr lang="en-US"/>
        </a:p>
      </dgm:t>
    </dgm:pt>
    <dgm:pt modelId="{6D6DAF13-6CD6-4C62-825A-F1193A609611}" type="sibTrans" cxnId="{B54079DA-DE4D-43CD-801A-FDB4FFF952DF}">
      <dgm:prSet/>
      <dgm:spPr/>
      <dgm:t>
        <a:bodyPr/>
        <a:lstStyle/>
        <a:p>
          <a:endParaRPr lang="en-US"/>
        </a:p>
      </dgm:t>
    </dgm:pt>
    <dgm:pt modelId="{A7F46A39-1658-48C3-AEB6-57C705DB6FDD}">
      <dgm:prSet/>
      <dgm:spPr/>
      <dgm:t>
        <a:bodyPr/>
        <a:lstStyle/>
        <a:p>
          <a:r>
            <a:rPr lang="en-US" b="0" i="0"/>
            <a:t>These policies outline the necessary steps for identifying, mitigating, and communicating the breach to the affected individuals and relevant authorities</a:t>
          </a:r>
          <a:endParaRPr lang="en-US"/>
        </a:p>
      </dgm:t>
    </dgm:pt>
    <dgm:pt modelId="{BC4BDDCD-6528-47EC-80E8-68C999510ACB}" type="parTrans" cxnId="{6D7513CA-C22A-4DD4-BA23-211E6A04F184}">
      <dgm:prSet/>
      <dgm:spPr/>
      <dgm:t>
        <a:bodyPr/>
        <a:lstStyle/>
        <a:p>
          <a:endParaRPr lang="en-US"/>
        </a:p>
      </dgm:t>
    </dgm:pt>
    <dgm:pt modelId="{DA487949-1A12-428A-B189-E049F03227A4}" type="sibTrans" cxnId="{6D7513CA-C22A-4DD4-BA23-211E6A04F184}">
      <dgm:prSet/>
      <dgm:spPr/>
      <dgm:t>
        <a:bodyPr/>
        <a:lstStyle/>
        <a:p>
          <a:endParaRPr lang="en-US"/>
        </a:p>
      </dgm:t>
    </dgm:pt>
    <dgm:pt modelId="{6E5F3325-F377-4831-94C2-659FD507CBD6}">
      <dgm:prSet/>
      <dgm:spPr/>
      <dgm:t>
        <a:bodyPr/>
        <a:lstStyle/>
        <a:p>
          <a:r>
            <a:rPr lang="en-US" b="0" i="0"/>
            <a:t>Have a written data breach response plan that outlines the roles and responsibilities of the data breach response team, the steps to contain, assess, notify and review the breach, and the communication strategies for internal and external stakeholders</a:t>
          </a:r>
          <a:endParaRPr lang="en-US"/>
        </a:p>
      </dgm:t>
    </dgm:pt>
    <dgm:pt modelId="{5A4B54C1-7603-44B5-A296-A2205ED8DEC8}" type="parTrans" cxnId="{506258F6-A35B-4248-B3AF-FE3D16915F5D}">
      <dgm:prSet/>
      <dgm:spPr/>
      <dgm:t>
        <a:bodyPr/>
        <a:lstStyle/>
        <a:p>
          <a:endParaRPr lang="en-US"/>
        </a:p>
      </dgm:t>
    </dgm:pt>
    <dgm:pt modelId="{05C7CC9D-C4D2-47B8-BBB8-875004E669F6}" type="sibTrans" cxnId="{506258F6-A35B-4248-B3AF-FE3D16915F5D}">
      <dgm:prSet/>
      <dgm:spPr/>
      <dgm:t>
        <a:bodyPr/>
        <a:lstStyle/>
        <a:p>
          <a:endParaRPr lang="en-US"/>
        </a:p>
      </dgm:t>
    </dgm:pt>
    <dgm:pt modelId="{AFCC26C2-A52C-4CF8-9C42-C5A44E443881}" type="pres">
      <dgm:prSet presAssocID="{A2AA78E7-E63D-406F-BA7A-E36F5C893F68}" presName="linear" presStyleCnt="0">
        <dgm:presLayoutVars>
          <dgm:animLvl val="lvl"/>
          <dgm:resizeHandles val="exact"/>
        </dgm:presLayoutVars>
      </dgm:prSet>
      <dgm:spPr/>
    </dgm:pt>
    <dgm:pt modelId="{844543D7-C812-4281-8193-DF9F25C46222}" type="pres">
      <dgm:prSet presAssocID="{B3EA609E-F41A-4540-8300-E73323FAB2EA}" presName="parentText" presStyleLbl="node1" presStyleIdx="0" presStyleCnt="3">
        <dgm:presLayoutVars>
          <dgm:chMax val="0"/>
          <dgm:bulletEnabled val="1"/>
        </dgm:presLayoutVars>
      </dgm:prSet>
      <dgm:spPr/>
    </dgm:pt>
    <dgm:pt modelId="{EB273C10-5BE5-4F4D-B41A-A1E2E2B66311}" type="pres">
      <dgm:prSet presAssocID="{6D6DAF13-6CD6-4C62-825A-F1193A609611}" presName="spacer" presStyleCnt="0"/>
      <dgm:spPr/>
    </dgm:pt>
    <dgm:pt modelId="{3527AC0F-FAC3-4DBB-80CF-5D16D31262B3}" type="pres">
      <dgm:prSet presAssocID="{A7F46A39-1658-48C3-AEB6-57C705DB6FDD}" presName="parentText" presStyleLbl="node1" presStyleIdx="1" presStyleCnt="3">
        <dgm:presLayoutVars>
          <dgm:chMax val="0"/>
          <dgm:bulletEnabled val="1"/>
        </dgm:presLayoutVars>
      </dgm:prSet>
      <dgm:spPr/>
    </dgm:pt>
    <dgm:pt modelId="{84DD40C5-B1AB-4230-BE86-B3240E535BAB}" type="pres">
      <dgm:prSet presAssocID="{DA487949-1A12-428A-B189-E049F03227A4}" presName="spacer" presStyleCnt="0"/>
      <dgm:spPr/>
    </dgm:pt>
    <dgm:pt modelId="{FE1F315B-36C3-4557-AE03-FBC2DA10872D}" type="pres">
      <dgm:prSet presAssocID="{6E5F3325-F377-4831-94C2-659FD507CBD6}" presName="parentText" presStyleLbl="node1" presStyleIdx="2" presStyleCnt="3">
        <dgm:presLayoutVars>
          <dgm:chMax val="0"/>
          <dgm:bulletEnabled val="1"/>
        </dgm:presLayoutVars>
      </dgm:prSet>
      <dgm:spPr/>
    </dgm:pt>
  </dgm:ptLst>
  <dgm:cxnLst>
    <dgm:cxn modelId="{D4916C6D-53F9-47AD-973C-677206A4344A}" type="presOf" srcId="{6E5F3325-F377-4831-94C2-659FD507CBD6}" destId="{FE1F315B-36C3-4557-AE03-FBC2DA10872D}" srcOrd="0" destOrd="0" presId="urn:microsoft.com/office/officeart/2005/8/layout/vList2"/>
    <dgm:cxn modelId="{75E9F66D-795F-40BA-A5DF-20C0D779FFA8}" type="presOf" srcId="{A7F46A39-1658-48C3-AEB6-57C705DB6FDD}" destId="{3527AC0F-FAC3-4DBB-80CF-5D16D31262B3}" srcOrd="0" destOrd="0" presId="urn:microsoft.com/office/officeart/2005/8/layout/vList2"/>
    <dgm:cxn modelId="{B498C1AC-E4A7-485C-A0FF-2D26E0997BC3}" type="presOf" srcId="{B3EA609E-F41A-4540-8300-E73323FAB2EA}" destId="{844543D7-C812-4281-8193-DF9F25C46222}" srcOrd="0" destOrd="0" presId="urn:microsoft.com/office/officeart/2005/8/layout/vList2"/>
    <dgm:cxn modelId="{319B75C7-218F-4852-9B4E-BDDD8EFCF48F}" type="presOf" srcId="{A2AA78E7-E63D-406F-BA7A-E36F5C893F68}" destId="{AFCC26C2-A52C-4CF8-9C42-C5A44E443881}" srcOrd="0" destOrd="0" presId="urn:microsoft.com/office/officeart/2005/8/layout/vList2"/>
    <dgm:cxn modelId="{6D7513CA-C22A-4DD4-BA23-211E6A04F184}" srcId="{A2AA78E7-E63D-406F-BA7A-E36F5C893F68}" destId="{A7F46A39-1658-48C3-AEB6-57C705DB6FDD}" srcOrd="1" destOrd="0" parTransId="{BC4BDDCD-6528-47EC-80E8-68C999510ACB}" sibTransId="{DA487949-1A12-428A-B189-E049F03227A4}"/>
    <dgm:cxn modelId="{B54079DA-DE4D-43CD-801A-FDB4FFF952DF}" srcId="{A2AA78E7-E63D-406F-BA7A-E36F5C893F68}" destId="{B3EA609E-F41A-4540-8300-E73323FAB2EA}" srcOrd="0" destOrd="0" parTransId="{4BA75888-E891-468A-9512-BE4DC8BE3B01}" sibTransId="{6D6DAF13-6CD6-4C62-825A-F1193A609611}"/>
    <dgm:cxn modelId="{506258F6-A35B-4248-B3AF-FE3D16915F5D}" srcId="{A2AA78E7-E63D-406F-BA7A-E36F5C893F68}" destId="{6E5F3325-F377-4831-94C2-659FD507CBD6}" srcOrd="2" destOrd="0" parTransId="{5A4B54C1-7603-44B5-A296-A2205ED8DEC8}" sibTransId="{05C7CC9D-C4D2-47B8-BBB8-875004E669F6}"/>
    <dgm:cxn modelId="{3DA20A39-B6A5-49E5-A634-289885230CF6}" type="presParOf" srcId="{AFCC26C2-A52C-4CF8-9C42-C5A44E443881}" destId="{844543D7-C812-4281-8193-DF9F25C46222}" srcOrd="0" destOrd="0" presId="urn:microsoft.com/office/officeart/2005/8/layout/vList2"/>
    <dgm:cxn modelId="{8740ADD3-3636-4C62-9F14-E085CE356AB6}" type="presParOf" srcId="{AFCC26C2-A52C-4CF8-9C42-C5A44E443881}" destId="{EB273C10-5BE5-4F4D-B41A-A1E2E2B66311}" srcOrd="1" destOrd="0" presId="urn:microsoft.com/office/officeart/2005/8/layout/vList2"/>
    <dgm:cxn modelId="{7096BC5B-1EC8-4DD5-8F76-88C33668B190}" type="presParOf" srcId="{AFCC26C2-A52C-4CF8-9C42-C5A44E443881}" destId="{3527AC0F-FAC3-4DBB-80CF-5D16D31262B3}" srcOrd="2" destOrd="0" presId="urn:microsoft.com/office/officeart/2005/8/layout/vList2"/>
    <dgm:cxn modelId="{76F23436-B986-47B2-BF43-B296C6B7C51C}" type="presParOf" srcId="{AFCC26C2-A52C-4CF8-9C42-C5A44E443881}" destId="{84DD40C5-B1AB-4230-BE86-B3240E535BAB}" srcOrd="3" destOrd="0" presId="urn:microsoft.com/office/officeart/2005/8/layout/vList2"/>
    <dgm:cxn modelId="{05C6D188-2038-4CED-8F3A-A21BD64C109C}" type="presParOf" srcId="{AFCC26C2-A52C-4CF8-9C42-C5A44E443881}" destId="{FE1F315B-36C3-4557-AE03-FBC2DA10872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61680-C71F-49C1-9837-1A373570B13D}">
      <dsp:nvSpPr>
        <dsp:cNvPr id="0" name=""/>
        <dsp:cNvSpPr/>
      </dsp:nvSpPr>
      <dsp:spPr>
        <a:xfrm>
          <a:off x="1147" y="536200"/>
          <a:ext cx="4029452" cy="255870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928657-01BE-4AD3-B4EE-7F90707D6334}">
      <dsp:nvSpPr>
        <dsp:cNvPr id="0" name=""/>
        <dsp:cNvSpPr/>
      </dsp:nvSpPr>
      <dsp:spPr>
        <a:xfrm>
          <a:off x="448864" y="961531"/>
          <a:ext cx="4029452" cy="255870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Use detection systems and processes to monitor your devices and networks for any signs of cyberattacks, such as unusual activity or anomalies, and use data analytics to integrate sources of threats in real time</a:t>
          </a:r>
          <a:endParaRPr lang="en-US" sz="2000" kern="1200" dirty="0"/>
        </a:p>
      </dsp:txBody>
      <dsp:txXfrm>
        <a:off x="523806" y="1036473"/>
        <a:ext cx="3879568" cy="2408818"/>
      </dsp:txXfrm>
    </dsp:sp>
    <dsp:sp modelId="{359A0CFA-4808-4D5C-9817-4001678644C4}">
      <dsp:nvSpPr>
        <dsp:cNvPr id="0" name=""/>
        <dsp:cNvSpPr/>
      </dsp:nvSpPr>
      <dsp:spPr>
        <a:xfrm>
          <a:off x="4926034" y="536200"/>
          <a:ext cx="4029452" cy="255870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AAC81D-47BB-49E3-BB7B-B2C56960119D}">
      <dsp:nvSpPr>
        <dsp:cNvPr id="0" name=""/>
        <dsp:cNvSpPr/>
      </dsp:nvSpPr>
      <dsp:spPr>
        <a:xfrm>
          <a:off x="5373751" y="961531"/>
          <a:ext cx="4029452" cy="255870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Plan for response and recovery in case of a cyber incident, by having a clear strategy, roles and responsibilities, communication channels and contingency plans</a:t>
          </a:r>
          <a:endParaRPr lang="en-US" sz="2000" kern="1200" dirty="0"/>
        </a:p>
      </dsp:txBody>
      <dsp:txXfrm>
        <a:off x="5448693" y="1036473"/>
        <a:ext cx="3879568" cy="24088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543D7-C812-4281-8193-DF9F25C46222}">
      <dsp:nvSpPr>
        <dsp:cNvPr id="0" name=""/>
        <dsp:cNvSpPr/>
      </dsp:nvSpPr>
      <dsp:spPr>
        <a:xfrm>
          <a:off x="0" y="313"/>
          <a:ext cx="8946541" cy="136180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Data breach notification policies are a structured framework that organizations must adhere to when a data breach occurs</a:t>
          </a:r>
          <a:endParaRPr lang="en-US" sz="1900" kern="1200"/>
        </a:p>
      </dsp:txBody>
      <dsp:txXfrm>
        <a:off x="66478" y="66791"/>
        <a:ext cx="8813585" cy="1228848"/>
      </dsp:txXfrm>
    </dsp:sp>
    <dsp:sp modelId="{3527AC0F-FAC3-4DBB-80CF-5D16D31262B3}">
      <dsp:nvSpPr>
        <dsp:cNvPr id="0" name=""/>
        <dsp:cNvSpPr/>
      </dsp:nvSpPr>
      <dsp:spPr>
        <a:xfrm>
          <a:off x="0" y="1416838"/>
          <a:ext cx="8946541" cy="136180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These policies outline the necessary steps for identifying, mitigating, and communicating the breach to the affected individuals and relevant authorities</a:t>
          </a:r>
          <a:endParaRPr lang="en-US" sz="1900" kern="1200"/>
        </a:p>
      </dsp:txBody>
      <dsp:txXfrm>
        <a:off x="66478" y="1483316"/>
        <a:ext cx="8813585" cy="1228848"/>
      </dsp:txXfrm>
    </dsp:sp>
    <dsp:sp modelId="{FE1F315B-36C3-4557-AE03-FBC2DA10872D}">
      <dsp:nvSpPr>
        <dsp:cNvPr id="0" name=""/>
        <dsp:cNvSpPr/>
      </dsp:nvSpPr>
      <dsp:spPr>
        <a:xfrm>
          <a:off x="0" y="2833362"/>
          <a:ext cx="8946541" cy="136180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Have a written data breach response plan that outlines the roles and responsibilities of the data breach response team, the steps to contain, assess, notify and review the breach, and the communication strategies for internal and external stakeholders</a:t>
          </a:r>
          <a:endParaRPr lang="en-US" sz="1900" kern="1200"/>
        </a:p>
      </dsp:txBody>
      <dsp:txXfrm>
        <a:off x="66478" y="2899840"/>
        <a:ext cx="8813585" cy="122884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7/22/2024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7654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379512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6835996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dirty="0"/>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2862228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6796541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7/22/2024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0598883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7/22/2024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7432325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7/22/2024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731349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7/22/2024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761454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4509A250-FF31-4206-8172-F9D3106AACB1}" type="datetimeFigureOut">
              <a:rPr lang="en-US" dirty="0"/>
              <a:t>7/22/2024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64770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7/22/2024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92768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dirty="0"/>
              <a:t>7/22/2024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198237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dirty="0"/>
              <a:t>7/22/2024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057169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7/22/2024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900409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7/22/2024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619586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7/22/2024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570234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61586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7/22/2024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298202920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88694" y="1063416"/>
            <a:ext cx="6034406" cy="4811730"/>
          </a:xfrm>
        </p:spPr>
        <p:txBody>
          <a:bodyPr anchor="ctr">
            <a:normAutofit/>
          </a:bodyPr>
          <a:lstStyle/>
          <a:p>
            <a:pPr algn="r"/>
            <a:r>
              <a:rPr lang="en-US" sz="6600"/>
              <a:t>Module 2: Cybersecurity &amp; Data Protection</a:t>
            </a:r>
          </a:p>
        </p:txBody>
      </p:sp>
      <p:sp>
        <p:nvSpPr>
          <p:cNvPr id="9" name="Rectangle 8">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733" y="0"/>
            <a:ext cx="321564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344" y="0"/>
            <a:ext cx="1438656" cy="68580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AU"/>
          </a:p>
        </p:txBody>
      </p:sp>
      <p:sp>
        <p:nvSpPr>
          <p:cNvPr id="2" name="Title"/>
          <p:cNvSpPr>
            <a:spLocks noGrp="1"/>
          </p:cNvSpPr>
          <p:nvPr>
            <p:ph type="title"/>
          </p:nvPr>
        </p:nvSpPr>
        <p:spPr>
          <a:xfrm>
            <a:off x="1103312" y="452718"/>
            <a:ext cx="8947522" cy="1400530"/>
          </a:xfrm>
        </p:spPr>
        <p:txBody>
          <a:bodyPr anchor="ctr">
            <a:normAutofit/>
          </a:bodyPr>
          <a:lstStyle/>
          <a:p>
            <a:r>
              <a:rPr lang="en-US">
                <a:solidFill>
                  <a:srgbClr val="FFFFFF"/>
                </a:solidFill>
              </a:rPr>
              <a:t>Cybersecurity Policies</a:t>
            </a:r>
          </a:p>
        </p:txBody>
      </p:sp>
      <p:sp>
        <p:nvSpPr>
          <p:cNvPr id="3" name="Content Placeholder"/>
          <p:cNvSpPr>
            <a:spLocks noGrp="1"/>
          </p:cNvSpPr>
          <p:nvPr>
            <p:ph idx="1"/>
          </p:nvPr>
        </p:nvSpPr>
        <p:spPr>
          <a:xfrm>
            <a:off x="1103312" y="2763520"/>
            <a:ext cx="8946541" cy="3484879"/>
          </a:xfrm>
        </p:spPr>
        <p:txBody>
          <a:bodyPr>
            <a:normAutofit/>
          </a:bodyPr>
          <a:lstStyle/>
          <a:p>
            <a:pPr lvl="0">
              <a:lnSpc>
                <a:spcPct val="90000"/>
              </a:lnSpc>
            </a:pPr>
            <a:r>
              <a:rPr lang="en-US" sz="1700" dirty="0"/>
              <a:t>Be based on a comprehensive risk assessment and a clear understanding of the cyber threat landscape, as well as the legal, ethical and social implications of cyber activities</a:t>
            </a:r>
          </a:p>
          <a:p>
            <a:pPr lvl="0">
              <a:lnSpc>
                <a:spcPct val="90000"/>
              </a:lnSpc>
            </a:pPr>
            <a:r>
              <a:rPr lang="en-US" sz="1700" dirty="0">
                <a:highlight>
                  <a:srgbClr val="FFFF00"/>
                </a:highlight>
              </a:rPr>
              <a:t>Aim to achieve a balance between security, privacy, accessibility and innovation, while respecting the rights and responsibilities of all stakeholders in the cyberspace</a:t>
            </a:r>
          </a:p>
          <a:p>
            <a:pPr lvl="0">
              <a:lnSpc>
                <a:spcPct val="90000"/>
              </a:lnSpc>
            </a:pPr>
            <a:r>
              <a:rPr lang="en-US" sz="1700" dirty="0"/>
              <a:t>Promote the adoption of best practices and standards for cyber resilience, such as zero trust and attack surface management, which can help prevent, detect and mitigate cyber risks</a:t>
            </a:r>
          </a:p>
          <a:p>
            <a:pPr lvl="0">
              <a:lnSpc>
                <a:spcPct val="90000"/>
              </a:lnSpc>
            </a:pPr>
            <a:r>
              <a:rPr lang="en-US" sz="1700" dirty="0"/>
              <a:t>Address the challenges and opportunities posed by emerging technologies, such as artificial intelligence, cloud computing and quantum computing, which can enhance or undermine cyber security</a:t>
            </a:r>
          </a:p>
        </p:txBody>
      </p:sp>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648930" y="629266"/>
            <a:ext cx="6188190" cy="1622321"/>
          </a:xfrm>
        </p:spPr>
        <p:txBody>
          <a:bodyPr>
            <a:normAutofit/>
          </a:bodyPr>
          <a:lstStyle/>
          <a:p>
            <a:r>
              <a:rPr lang="en-US">
                <a:solidFill>
                  <a:srgbClr val="EBEBEB"/>
                </a:solidFill>
              </a:rPr>
              <a:t>Cybersecurity Policies</a:t>
            </a:r>
          </a:p>
        </p:txBody>
      </p:sp>
      <p:sp>
        <p:nvSpPr>
          <p:cNvPr id="3" name="Content Placeholder"/>
          <p:cNvSpPr>
            <a:spLocks noGrp="1"/>
          </p:cNvSpPr>
          <p:nvPr>
            <p:ph idx="1"/>
          </p:nvPr>
        </p:nvSpPr>
        <p:spPr>
          <a:xfrm>
            <a:off x="648930" y="2438400"/>
            <a:ext cx="6188189" cy="3785419"/>
          </a:xfrm>
        </p:spPr>
        <p:txBody>
          <a:bodyPr>
            <a:normAutofit/>
          </a:bodyPr>
          <a:lstStyle/>
          <a:p>
            <a:pPr lvl="0"/>
            <a:r>
              <a:rPr lang="en-US">
                <a:solidFill>
                  <a:srgbClr val="FFFFFF"/>
                </a:solidFill>
              </a:rPr>
              <a:t>Be aligned with national and international laws and regulations, as well as with the norms and values of the global community, to foster cooperation and trust among cyber actors</a:t>
            </a:r>
          </a:p>
          <a:p>
            <a:pPr lvl="0"/>
            <a:r>
              <a:rPr lang="en-US">
                <a:solidFill>
                  <a:srgbClr val="FFFFFF"/>
                </a:solidFill>
              </a:rPr>
              <a:t>Be regularly reviewed and updated to reflect the dynamic nature of cyber threats and technologies, as well as the evolving needs and expectations of the cyber society</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Circuit board background">
            <a:extLst>
              <a:ext uri="{FF2B5EF4-FFF2-40B4-BE49-F238E27FC236}">
                <a16:creationId xmlns:a16="http://schemas.microsoft.com/office/drawing/2014/main" id="{6E617F7B-EDBC-E6CA-3EDF-36C971BEED66}"/>
              </a:ext>
            </a:extLst>
          </p:cNvPr>
          <p:cNvPicPr>
            <a:picLocks noChangeAspect="1"/>
          </p:cNvPicPr>
          <p:nvPr/>
        </p:nvPicPr>
        <p:blipFill rotWithShape="1">
          <a:blip r:embed="rId3"/>
          <a:srcRect l="8713" r="43160"/>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29"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AU"/>
          </a:p>
        </p:txBody>
      </p:sp>
      <p:sp>
        <p:nvSpPr>
          <p:cNvPr id="2" name="Title"/>
          <p:cNvSpPr>
            <a:spLocks noGrp="1"/>
          </p:cNvSpPr>
          <p:nvPr>
            <p:ph type="title"/>
          </p:nvPr>
        </p:nvSpPr>
        <p:spPr>
          <a:xfrm>
            <a:off x="806195" y="804672"/>
            <a:ext cx="3521359" cy="5248656"/>
          </a:xfrm>
        </p:spPr>
        <p:txBody>
          <a:bodyPr anchor="ctr">
            <a:normAutofit/>
          </a:bodyPr>
          <a:lstStyle/>
          <a:p>
            <a:pPr algn="ctr"/>
            <a:r>
              <a:rPr lang="en-US" sz="3900"/>
              <a:t>Cybersecurity Policies</a:t>
            </a:r>
          </a:p>
        </p:txBody>
      </p:sp>
      <p:sp>
        <p:nvSpPr>
          <p:cNvPr id="3" name="Content Placeholder"/>
          <p:cNvSpPr>
            <a:spLocks noGrp="1"/>
          </p:cNvSpPr>
          <p:nvPr>
            <p:ph idx="1"/>
          </p:nvPr>
        </p:nvSpPr>
        <p:spPr>
          <a:xfrm>
            <a:off x="4975861" y="804671"/>
            <a:ext cx="6399930" cy="5248657"/>
          </a:xfrm>
        </p:spPr>
        <p:txBody>
          <a:bodyPr anchor="ctr">
            <a:normAutofit/>
          </a:bodyPr>
          <a:lstStyle/>
          <a:p>
            <a:pPr lvl="0"/>
            <a:r>
              <a:rPr lang="en-US" dirty="0"/>
              <a:t>Acceptable Use Policy</a:t>
            </a:r>
          </a:p>
          <a:p>
            <a:pPr lvl="0"/>
            <a:r>
              <a:rPr lang="en-US" dirty="0"/>
              <a:t>Security Awareness and Training Policy</a:t>
            </a:r>
          </a:p>
          <a:p>
            <a:pPr lvl="0"/>
            <a:r>
              <a:rPr lang="en-US" dirty="0"/>
              <a:t>Change Management Policy</a:t>
            </a:r>
          </a:p>
          <a:p>
            <a:pPr lvl="0"/>
            <a:r>
              <a:rPr lang="en-US" dirty="0"/>
              <a:t>Incident Response Policy</a:t>
            </a:r>
          </a:p>
          <a:p>
            <a:pPr lvl="0"/>
            <a:r>
              <a:rPr lang="en-US" dirty="0"/>
              <a:t>Remote Access Policy</a:t>
            </a:r>
          </a:p>
          <a:p>
            <a:pPr lvl="0"/>
            <a:r>
              <a:rPr lang="en-US" dirty="0"/>
              <a:t>Vendor Management Policy</a:t>
            </a:r>
          </a:p>
          <a:p>
            <a:pPr lvl="0"/>
            <a:r>
              <a:rPr lang="en-US" dirty="0"/>
              <a:t>Password Creation and Management Policy</a:t>
            </a:r>
          </a:p>
          <a:p>
            <a:pPr lvl="0"/>
            <a:r>
              <a:rPr lang="en-US" dirty="0"/>
              <a:t>Network Security Policy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648930" y="629266"/>
            <a:ext cx="6188190" cy="1622321"/>
          </a:xfrm>
        </p:spPr>
        <p:txBody>
          <a:bodyPr>
            <a:normAutofit/>
          </a:bodyPr>
          <a:lstStyle/>
          <a:p>
            <a:r>
              <a:rPr lang="en-US">
                <a:solidFill>
                  <a:srgbClr val="EBEBEB"/>
                </a:solidFill>
              </a:rPr>
              <a:t>The Privacy Act &amp; Data Protection</a:t>
            </a:r>
          </a:p>
        </p:txBody>
      </p:sp>
      <p:sp>
        <p:nvSpPr>
          <p:cNvPr id="3" name="Content Placeholder"/>
          <p:cNvSpPr>
            <a:spLocks noGrp="1"/>
          </p:cNvSpPr>
          <p:nvPr>
            <p:ph idx="1"/>
          </p:nvPr>
        </p:nvSpPr>
        <p:spPr>
          <a:xfrm>
            <a:off x="648930" y="2438400"/>
            <a:ext cx="6188189" cy="3785419"/>
          </a:xfrm>
        </p:spPr>
        <p:txBody>
          <a:bodyPr>
            <a:normAutofit/>
          </a:bodyPr>
          <a:lstStyle/>
          <a:p>
            <a:pPr lvl="0"/>
            <a:r>
              <a:rPr lang="en-US" dirty="0">
                <a:solidFill>
                  <a:srgbClr val="FFFFFF"/>
                </a:solidFill>
              </a:rPr>
              <a:t>Know why your personal information is being collected, how it will be used and who it will be disclosed to</a:t>
            </a:r>
          </a:p>
          <a:p>
            <a:pPr lvl="0"/>
            <a:r>
              <a:rPr lang="en-US" dirty="0">
                <a:solidFill>
                  <a:srgbClr val="FFFFFF"/>
                </a:solidFill>
              </a:rPr>
              <a:t>Have the option of not identifying yourself, or of using a pseudonym in certain circumstances</a:t>
            </a:r>
          </a:p>
          <a:p>
            <a:pPr lvl="0"/>
            <a:r>
              <a:rPr lang="en-US" dirty="0">
                <a:solidFill>
                  <a:srgbClr val="FFFFFF"/>
                </a:solidFill>
              </a:rPr>
              <a:t>Ask for access to your personal information</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Person holding mouse">
            <a:extLst>
              <a:ext uri="{FF2B5EF4-FFF2-40B4-BE49-F238E27FC236}">
                <a16:creationId xmlns:a16="http://schemas.microsoft.com/office/drawing/2014/main" id="{162C9958-12ED-B252-5DDE-61964DA40448}"/>
              </a:ext>
            </a:extLst>
          </p:cNvPr>
          <p:cNvPicPr>
            <a:picLocks noChangeAspect="1"/>
          </p:cNvPicPr>
          <p:nvPr/>
        </p:nvPicPr>
        <p:blipFill rotWithShape="1">
          <a:blip r:embed="rId3"/>
          <a:srcRect l="27541" r="24151"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648930" y="629266"/>
            <a:ext cx="6188190" cy="1622321"/>
          </a:xfrm>
        </p:spPr>
        <p:txBody>
          <a:bodyPr>
            <a:normAutofit/>
          </a:bodyPr>
          <a:lstStyle/>
          <a:p>
            <a:r>
              <a:rPr lang="en-US">
                <a:solidFill>
                  <a:srgbClr val="EBEBEB"/>
                </a:solidFill>
              </a:rPr>
              <a:t>The Notifiable Data Breaches Scheme</a:t>
            </a:r>
          </a:p>
        </p:txBody>
      </p:sp>
      <p:sp>
        <p:nvSpPr>
          <p:cNvPr id="3" name="Content Placeholder"/>
          <p:cNvSpPr>
            <a:spLocks noGrp="1"/>
          </p:cNvSpPr>
          <p:nvPr>
            <p:ph idx="1"/>
          </p:nvPr>
        </p:nvSpPr>
        <p:spPr>
          <a:xfrm>
            <a:off x="648930" y="2438400"/>
            <a:ext cx="6188189" cy="3785419"/>
          </a:xfrm>
        </p:spPr>
        <p:txBody>
          <a:bodyPr>
            <a:normAutofit/>
          </a:bodyPr>
          <a:lstStyle/>
          <a:p>
            <a:pPr lvl="0">
              <a:lnSpc>
                <a:spcPct val="90000"/>
              </a:lnSpc>
            </a:pPr>
            <a:r>
              <a:rPr lang="en-US" sz="1700" dirty="0">
                <a:solidFill>
                  <a:srgbClr val="FFFFFF"/>
                </a:solidFill>
              </a:rPr>
              <a:t>The Notifiable Data Breaches scheme is a legal requirement for organisations and agencies that are covered by the Privacy Act 1988 to report data breaches that are likely to cause serious harm to the individuals whose personal information is involved</a:t>
            </a:r>
          </a:p>
          <a:p>
            <a:pPr lvl="0">
              <a:lnSpc>
                <a:spcPct val="90000"/>
              </a:lnSpc>
            </a:pPr>
            <a:r>
              <a:rPr lang="en-US" sz="1700" dirty="0">
                <a:solidFill>
                  <a:srgbClr val="FFFFFF"/>
                </a:solidFill>
              </a:rPr>
              <a:t>The NDB scheme aims to protect the privacy and security of personal information and to enhance public confidence in how organisations handle personal information</a:t>
            </a:r>
          </a:p>
          <a:p>
            <a:pPr lvl="0">
              <a:lnSpc>
                <a:spcPct val="90000"/>
              </a:lnSpc>
            </a:pPr>
            <a:r>
              <a:rPr lang="en-US" sz="1700" dirty="0">
                <a:solidFill>
                  <a:srgbClr val="FFFFFF"/>
                </a:solidFill>
              </a:rPr>
              <a:t>The NDB scheme also provides guidance and support for organisations and agencies on how to prevent, prepare for and respond to data breaches, drawing on research and best practice</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1B7CB384-F74C-C66B-B20D-86200058693C}"/>
              </a:ext>
            </a:extLst>
          </p:cNvPr>
          <p:cNvPicPr>
            <a:picLocks noChangeAspect="1"/>
          </p:cNvPicPr>
          <p:nvPr/>
        </p:nvPicPr>
        <p:blipFill rotWithShape="1">
          <a:blip r:embed="rId3"/>
          <a:srcRect l="10564" r="41127"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648930" y="629266"/>
            <a:ext cx="6188190" cy="1622321"/>
          </a:xfrm>
        </p:spPr>
        <p:txBody>
          <a:bodyPr>
            <a:normAutofit/>
          </a:bodyPr>
          <a:lstStyle/>
          <a:p>
            <a:r>
              <a:rPr lang="en-US">
                <a:solidFill>
                  <a:srgbClr val="EBEBEB"/>
                </a:solidFill>
              </a:rPr>
              <a:t>Ethical &amp; Legal Considerations</a:t>
            </a:r>
          </a:p>
        </p:txBody>
      </p:sp>
      <p:sp>
        <p:nvSpPr>
          <p:cNvPr id="3" name="Content Placeholder"/>
          <p:cNvSpPr>
            <a:spLocks noGrp="1"/>
          </p:cNvSpPr>
          <p:nvPr>
            <p:ph idx="1"/>
          </p:nvPr>
        </p:nvSpPr>
        <p:spPr>
          <a:xfrm>
            <a:off x="648930" y="2438400"/>
            <a:ext cx="6188189" cy="3785419"/>
          </a:xfrm>
        </p:spPr>
        <p:txBody>
          <a:bodyPr>
            <a:normAutofit/>
          </a:bodyPr>
          <a:lstStyle/>
          <a:p>
            <a:pPr lvl="0">
              <a:lnSpc>
                <a:spcPct val="90000"/>
              </a:lnSpc>
            </a:pPr>
            <a:r>
              <a:rPr lang="en-US" sz="1700" dirty="0">
                <a:solidFill>
                  <a:srgbClr val="FFFFFF"/>
                </a:solidFill>
              </a:rPr>
              <a:t>Ethical and legal considerations in cybersecurity and data protection are essential to ensure the privacy, security and trust of individuals, organisations and society</a:t>
            </a:r>
          </a:p>
          <a:p>
            <a:pPr lvl="0">
              <a:lnSpc>
                <a:spcPct val="90000"/>
              </a:lnSpc>
            </a:pPr>
            <a:r>
              <a:rPr lang="en-US" sz="1700" dirty="0">
                <a:solidFill>
                  <a:srgbClr val="FFFFFF"/>
                </a:solidFill>
              </a:rPr>
              <a:t>You should be aware of and comply with the relevant laws and regulations that apply to your jurisdiction, sector and activities, such as the Privacy Act 1988 in Australia, which sets out 13 Australian Privacy Principles for handling personal information</a:t>
            </a:r>
          </a:p>
          <a:p>
            <a:pPr lvl="0">
              <a:lnSpc>
                <a:spcPct val="90000"/>
              </a:lnSpc>
            </a:pPr>
            <a:r>
              <a:rPr lang="en-US" sz="1700" dirty="0">
                <a:solidFill>
                  <a:srgbClr val="FFFFFF"/>
                </a:solidFill>
              </a:rPr>
              <a:t>You should respect the confidentiality, integrity and availability of the data you collect, use, store and disclose, and only do so for legitimate purposes and with consent or </a:t>
            </a:r>
            <a:r>
              <a:rPr lang="en-US" sz="1700" dirty="0" err="1">
                <a:solidFill>
                  <a:srgbClr val="FFFFFF"/>
                </a:solidFill>
              </a:rPr>
              <a:t>authorisation</a:t>
            </a:r>
            <a:r>
              <a:rPr lang="en-US" sz="1700" dirty="0">
                <a:solidFill>
                  <a:srgbClr val="FFFFFF"/>
                </a:solidFill>
              </a:rPr>
              <a:t> from the data subjects or owners</a:t>
            </a:r>
          </a:p>
        </p:txBody>
      </p:sp>
      <p:sp>
        <p:nvSpPr>
          <p:cNvPr id="16"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Circuit board background">
            <a:extLst>
              <a:ext uri="{FF2B5EF4-FFF2-40B4-BE49-F238E27FC236}">
                <a16:creationId xmlns:a16="http://schemas.microsoft.com/office/drawing/2014/main" id="{72404395-1B33-794C-2DA7-A32B1021F1B7}"/>
              </a:ext>
            </a:extLst>
          </p:cNvPr>
          <p:cNvPicPr>
            <a:picLocks noChangeAspect="1"/>
          </p:cNvPicPr>
          <p:nvPr/>
        </p:nvPicPr>
        <p:blipFill rotWithShape="1">
          <a:blip r:embed="rId3"/>
          <a:srcRect l="8713" r="43160"/>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282381" y="629266"/>
            <a:ext cx="4767471" cy="1641986"/>
          </a:xfrm>
        </p:spPr>
        <p:txBody>
          <a:bodyPr>
            <a:normAutofit/>
          </a:bodyPr>
          <a:lstStyle/>
          <a:p>
            <a:r>
              <a:rPr lang="en-US" dirty="0"/>
              <a:t>Ethical &amp; Legal Considerations</a:t>
            </a:r>
          </a:p>
        </p:txBody>
      </p:sp>
      <p:pic>
        <p:nvPicPr>
          <p:cNvPr id="5" name="Picture 4" descr="Closeup photo of a part of a circuit board">
            <a:extLst>
              <a:ext uri="{FF2B5EF4-FFF2-40B4-BE49-F238E27FC236}">
                <a16:creationId xmlns:a16="http://schemas.microsoft.com/office/drawing/2014/main" id="{9237CBF2-EB66-6B70-C769-4950C2980338}"/>
              </a:ext>
            </a:extLst>
          </p:cNvPr>
          <p:cNvPicPr>
            <a:picLocks noChangeAspect="1"/>
          </p:cNvPicPr>
          <p:nvPr/>
        </p:nvPicPr>
        <p:blipFill rotWithShape="1">
          <a:blip r:embed="rId3"/>
          <a:srcRect l="24793" r="30266"/>
          <a:stretch/>
        </p:blipFill>
        <p:spPr>
          <a:xfrm>
            <a:off x="-1" y="10"/>
            <a:ext cx="4634680" cy="6857990"/>
          </a:xfrm>
          <a:prstGeom prst="rect">
            <a:avLst/>
          </a:prstGeom>
        </p:spPr>
      </p:pic>
      <p:sp>
        <p:nvSpPr>
          <p:cNvPr id="3" name="Content Placeholder"/>
          <p:cNvSpPr>
            <a:spLocks noGrp="1"/>
          </p:cNvSpPr>
          <p:nvPr>
            <p:ph idx="1"/>
          </p:nvPr>
        </p:nvSpPr>
        <p:spPr>
          <a:xfrm>
            <a:off x="5282381" y="2438400"/>
            <a:ext cx="4767471" cy="3809999"/>
          </a:xfrm>
        </p:spPr>
        <p:txBody>
          <a:bodyPr>
            <a:normAutofit/>
          </a:bodyPr>
          <a:lstStyle/>
          <a:p>
            <a:pPr lvl="0">
              <a:lnSpc>
                <a:spcPct val="90000"/>
              </a:lnSpc>
            </a:pPr>
            <a:r>
              <a:rPr lang="en-US" dirty="0"/>
              <a:t>Confidentiality, integrity, and availability are the three main objectives of cybersecurity that aim to protect data and information from unauthorized access, use, and disclosure</a:t>
            </a:r>
            <a:endParaRPr lang="en-US"/>
          </a:p>
          <a:p>
            <a:pPr lvl="0">
              <a:lnSpc>
                <a:spcPct val="90000"/>
              </a:lnSpc>
            </a:pPr>
            <a:r>
              <a:rPr lang="en-US" dirty="0"/>
              <a:t>Cybersecurity and data protection are broader topics that cover the legal, ethical, and technical aspects of ensuring the CIA of data in various contexts and domains</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648930" y="629266"/>
            <a:ext cx="6188190" cy="1622321"/>
          </a:xfrm>
        </p:spPr>
        <p:txBody>
          <a:bodyPr>
            <a:normAutofit/>
          </a:bodyPr>
          <a:lstStyle/>
          <a:p>
            <a:r>
              <a:rPr lang="en-US">
                <a:solidFill>
                  <a:srgbClr val="EBEBEB"/>
                </a:solidFill>
              </a:rPr>
              <a:t>The Evolving Threat Landscape</a:t>
            </a:r>
          </a:p>
        </p:txBody>
      </p:sp>
      <p:sp>
        <p:nvSpPr>
          <p:cNvPr id="3" name="Content Placeholder"/>
          <p:cNvSpPr>
            <a:spLocks noGrp="1"/>
          </p:cNvSpPr>
          <p:nvPr>
            <p:ph idx="1"/>
          </p:nvPr>
        </p:nvSpPr>
        <p:spPr>
          <a:xfrm>
            <a:off x="648930" y="2438400"/>
            <a:ext cx="6188189" cy="3785419"/>
          </a:xfrm>
        </p:spPr>
        <p:txBody>
          <a:bodyPr>
            <a:normAutofit/>
          </a:bodyPr>
          <a:lstStyle/>
          <a:p>
            <a:pPr lvl="0"/>
            <a:r>
              <a:rPr lang="en-US" dirty="0">
                <a:solidFill>
                  <a:srgbClr val="FFFFFF"/>
                </a:solidFill>
              </a:rPr>
              <a:t>Cyber resilience is the ability to anticipate, withstand, recover from, and adapt to adverse conditions, stresses, attacks, or compromises on systems that use or are enabled by cyber resources</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Green and dry land">
            <a:extLst>
              <a:ext uri="{FF2B5EF4-FFF2-40B4-BE49-F238E27FC236}">
                <a16:creationId xmlns:a16="http://schemas.microsoft.com/office/drawing/2014/main" id="{97B81607-5118-83F6-06D7-F34F3320958F}"/>
              </a:ext>
            </a:extLst>
          </p:cNvPr>
          <p:cNvPicPr>
            <a:picLocks noChangeAspect="1"/>
          </p:cNvPicPr>
          <p:nvPr/>
        </p:nvPicPr>
        <p:blipFill rotWithShape="1">
          <a:blip r:embed="rId3"/>
          <a:srcRect l="28721" r="36179" b="1"/>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648930" y="629266"/>
            <a:ext cx="6188190" cy="1622321"/>
          </a:xfrm>
        </p:spPr>
        <p:txBody>
          <a:bodyPr>
            <a:normAutofit/>
          </a:bodyPr>
          <a:lstStyle/>
          <a:p>
            <a:r>
              <a:rPr lang="en-US">
                <a:solidFill>
                  <a:srgbClr val="EBEBEB"/>
                </a:solidFill>
              </a:rPr>
              <a:t>Collaborative Approach</a:t>
            </a:r>
          </a:p>
        </p:txBody>
      </p:sp>
      <p:sp>
        <p:nvSpPr>
          <p:cNvPr id="3" name="Content Placeholder"/>
          <p:cNvSpPr>
            <a:spLocks noGrp="1"/>
          </p:cNvSpPr>
          <p:nvPr>
            <p:ph idx="1"/>
          </p:nvPr>
        </p:nvSpPr>
        <p:spPr>
          <a:xfrm>
            <a:off x="648930" y="2438400"/>
            <a:ext cx="6188189" cy="3785419"/>
          </a:xfrm>
        </p:spPr>
        <p:txBody>
          <a:bodyPr>
            <a:normAutofit/>
          </a:bodyPr>
          <a:lstStyle/>
          <a:p>
            <a:pPr lvl="0"/>
            <a:r>
              <a:rPr lang="en-US">
                <a:solidFill>
                  <a:srgbClr val="FFFFFF"/>
                </a:solidFill>
              </a:rPr>
              <a:t>Share knowledge, build capacity and expertise, and assess cybersecurity risks at the country level</a:t>
            </a:r>
          </a:p>
          <a:p>
            <a:pPr lvl="0"/>
            <a:r>
              <a:rPr lang="en-US">
                <a:solidFill>
                  <a:srgbClr val="FFFFFF"/>
                </a:solidFill>
              </a:rPr>
              <a:t>Provide incentives for the private sector to invest in digital infrastructure and technology</a:t>
            </a:r>
          </a:p>
          <a:p>
            <a:pPr lvl="0"/>
            <a:r>
              <a:rPr lang="en-US">
                <a:solidFill>
                  <a:srgbClr val="FFFFFF"/>
                </a:solidFill>
              </a:rPr>
              <a:t>Unite data protection and cybersecurity skills</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Aerial view of a city skyline">
            <a:extLst>
              <a:ext uri="{FF2B5EF4-FFF2-40B4-BE49-F238E27FC236}">
                <a16:creationId xmlns:a16="http://schemas.microsoft.com/office/drawing/2014/main" id="{7C18F5FD-D046-ACF8-5D1E-F94518D7A09B}"/>
              </a:ext>
            </a:extLst>
          </p:cNvPr>
          <p:cNvPicPr>
            <a:picLocks noChangeAspect="1"/>
          </p:cNvPicPr>
          <p:nvPr/>
        </p:nvPicPr>
        <p:blipFill rotWithShape="1">
          <a:blip r:embed="rId3"/>
          <a:srcRect l="25238" r="26453"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648930" y="629266"/>
            <a:ext cx="6188190" cy="1622321"/>
          </a:xfrm>
        </p:spPr>
        <p:txBody>
          <a:bodyPr>
            <a:normAutofit/>
          </a:bodyPr>
          <a:lstStyle/>
          <a:p>
            <a:r>
              <a:rPr lang="en-US">
                <a:solidFill>
                  <a:srgbClr val="EBEBEB"/>
                </a:solidFill>
              </a:rPr>
              <a:t>The Human Element</a:t>
            </a:r>
          </a:p>
        </p:txBody>
      </p:sp>
      <p:sp>
        <p:nvSpPr>
          <p:cNvPr id="3" name="Content Placeholder"/>
          <p:cNvSpPr>
            <a:spLocks noGrp="1"/>
          </p:cNvSpPr>
          <p:nvPr>
            <p:ph idx="1"/>
          </p:nvPr>
        </p:nvSpPr>
        <p:spPr>
          <a:xfrm>
            <a:off x="648930" y="2438400"/>
            <a:ext cx="6188189" cy="3785419"/>
          </a:xfrm>
        </p:spPr>
        <p:txBody>
          <a:bodyPr>
            <a:normAutofit/>
          </a:bodyPr>
          <a:lstStyle/>
          <a:p>
            <a:pPr lvl="0"/>
            <a:r>
              <a:rPr lang="en-US" dirty="0">
                <a:solidFill>
                  <a:srgbClr val="FFFFFF"/>
                </a:solidFill>
              </a:rPr>
              <a:t>Keeping software up to date</a:t>
            </a:r>
          </a:p>
          <a:p>
            <a:pPr lvl="0"/>
            <a:r>
              <a:rPr lang="en-US" dirty="0">
                <a:solidFill>
                  <a:srgbClr val="FFFFFF"/>
                </a:solidFill>
              </a:rPr>
              <a:t>Avoiding opening suspicious emails</a:t>
            </a:r>
          </a:p>
          <a:p>
            <a:pPr lvl="0"/>
            <a:r>
              <a:rPr lang="en-US" dirty="0">
                <a:solidFill>
                  <a:srgbClr val="FFFFFF"/>
                </a:solidFill>
              </a:rPr>
              <a:t>Keeping hardware up to date</a:t>
            </a:r>
          </a:p>
          <a:p>
            <a:pPr lvl="0"/>
            <a:r>
              <a:rPr lang="en-US" dirty="0">
                <a:solidFill>
                  <a:srgbClr val="FFFFFF"/>
                </a:solidFill>
              </a:rPr>
              <a:t>Using a secure file-sharing solution to encrypt data</a:t>
            </a:r>
          </a:p>
          <a:p>
            <a:pPr lvl="0"/>
            <a:r>
              <a:rPr lang="en-US" dirty="0">
                <a:solidFill>
                  <a:srgbClr val="FFFFFF"/>
                </a:solidFill>
              </a:rPr>
              <a:t>Using anti-virus and anti-malware</a:t>
            </a:r>
          </a:p>
          <a:p>
            <a:pPr lvl="0"/>
            <a:r>
              <a:rPr lang="en-US" dirty="0">
                <a:solidFill>
                  <a:srgbClr val="FFFFFF"/>
                </a:solidFill>
              </a:rPr>
              <a:t>Using a VPN to privatize your connections</a:t>
            </a:r>
          </a:p>
          <a:p>
            <a:pPr lvl="0"/>
            <a:r>
              <a:rPr lang="en-US" dirty="0">
                <a:solidFill>
                  <a:srgbClr val="FFFFFF"/>
                </a:solidFill>
              </a:rPr>
              <a:t>Check links before you click</a:t>
            </a:r>
          </a:p>
          <a:p>
            <a:pPr lvl="0"/>
            <a:r>
              <a:rPr lang="en-US" dirty="0">
                <a:solidFill>
                  <a:srgbClr val="FFFFFF"/>
                </a:solidFill>
              </a:rPr>
              <a:t>Don't be lazy with your passwords</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Hands on keyboard and mouse">
            <a:extLst>
              <a:ext uri="{FF2B5EF4-FFF2-40B4-BE49-F238E27FC236}">
                <a16:creationId xmlns:a16="http://schemas.microsoft.com/office/drawing/2014/main" id="{B129D92E-7066-78B2-4C2C-39CB0A74D2AA}"/>
              </a:ext>
            </a:extLst>
          </p:cNvPr>
          <p:cNvPicPr>
            <a:picLocks noChangeAspect="1"/>
          </p:cNvPicPr>
          <p:nvPr/>
        </p:nvPicPr>
        <p:blipFill rotWithShape="1">
          <a:blip r:embed="rId3"/>
          <a:srcRect l="33871" r="17820"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648930" y="629266"/>
            <a:ext cx="6188190" cy="1622321"/>
          </a:xfrm>
        </p:spPr>
        <p:txBody>
          <a:bodyPr>
            <a:normAutofit/>
          </a:bodyPr>
          <a:lstStyle/>
          <a:p>
            <a:r>
              <a:rPr lang="en-AU">
                <a:solidFill>
                  <a:srgbClr val="EBEBEB"/>
                </a:solidFill>
              </a:rPr>
              <a:t>Overview</a:t>
            </a:r>
          </a:p>
        </p:txBody>
      </p:sp>
      <p:sp>
        <p:nvSpPr>
          <p:cNvPr id="12"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3">
            <a:extLst>
              <a:ext uri="{FF2B5EF4-FFF2-40B4-BE49-F238E27FC236}">
                <a16:creationId xmlns:a16="http://schemas.microsoft.com/office/drawing/2014/main" id="{AC3BF0FA-36FA-4CE9-840E-F7C3A8F16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6281796" y="947378"/>
            <a:ext cx="6858001" cy="4963245"/>
          </a:xfrm>
          <a:custGeom>
            <a:avLst/>
            <a:gdLst>
              <a:gd name="connsiteX0" fmla="*/ 6858001 w 6858001"/>
              <a:gd name="connsiteY0" fmla="*/ 1177 h 4963245"/>
              <a:gd name="connsiteX1" fmla="*/ 6858001 w 6858001"/>
              <a:gd name="connsiteY1" fmla="*/ 1344715 h 4963245"/>
              <a:gd name="connsiteX2" fmla="*/ 6858000 w 6858001"/>
              <a:gd name="connsiteY2" fmla="*/ 1344715 h 4963245"/>
              <a:gd name="connsiteX3" fmla="*/ 6858000 w 6858001"/>
              <a:gd name="connsiteY3" fmla="*/ 4963245 h 4963245"/>
              <a:gd name="connsiteX4" fmla="*/ 0 w 6858001"/>
              <a:gd name="connsiteY4" fmla="*/ 4963244 h 4963245"/>
              <a:gd name="connsiteX5" fmla="*/ 0 w 6858001"/>
              <a:gd name="connsiteY5" fmla="*/ 900697 h 4963245"/>
              <a:gd name="connsiteX6" fmla="*/ 1 w 6858001"/>
              <a:gd name="connsiteY6" fmla="*/ 900697 h 4963245"/>
              <a:gd name="connsiteX7" fmla="*/ 1 w 6858001"/>
              <a:gd name="connsiteY7" fmla="*/ 0 h 4963245"/>
              <a:gd name="connsiteX8" fmla="*/ 40463 w 6858001"/>
              <a:gd name="connsiteY8" fmla="*/ 5883 h 4963245"/>
              <a:gd name="connsiteX9" fmla="*/ 159107 w 6858001"/>
              <a:gd name="connsiteY9" fmla="*/ 23196 h 4963245"/>
              <a:gd name="connsiteX10" fmla="*/ 245518 w 6858001"/>
              <a:gd name="connsiteY10" fmla="*/ 35299 h 4963245"/>
              <a:gd name="connsiteX11" fmla="*/ 348388 w 6858001"/>
              <a:gd name="connsiteY11" fmla="*/ 48073 h 4963245"/>
              <a:gd name="connsiteX12" fmla="*/ 470460 w 6858001"/>
              <a:gd name="connsiteY12" fmla="*/ 63369 h 4963245"/>
              <a:gd name="connsiteX13" fmla="*/ 605563 w 6858001"/>
              <a:gd name="connsiteY13" fmla="*/ 79506 h 4963245"/>
              <a:gd name="connsiteX14" fmla="*/ 757810 w 6858001"/>
              <a:gd name="connsiteY14" fmla="*/ 96483 h 4963245"/>
              <a:gd name="connsiteX15" fmla="*/ 923774 w 6858001"/>
              <a:gd name="connsiteY15" fmla="*/ 114469 h 4963245"/>
              <a:gd name="connsiteX16" fmla="*/ 1104139 w 6858001"/>
              <a:gd name="connsiteY16" fmla="*/ 132454 h 4963245"/>
              <a:gd name="connsiteX17" fmla="*/ 1296163 w 6858001"/>
              <a:gd name="connsiteY17" fmla="*/ 150776 h 4963245"/>
              <a:gd name="connsiteX18" fmla="*/ 1503275 w 6858001"/>
              <a:gd name="connsiteY18" fmla="*/ 167753 h 4963245"/>
              <a:gd name="connsiteX19" fmla="*/ 1719988 w 6858001"/>
              <a:gd name="connsiteY19" fmla="*/ 184058 h 4963245"/>
              <a:gd name="connsiteX20" fmla="*/ 1949045 w 6858001"/>
              <a:gd name="connsiteY20" fmla="*/ 198849 h 4963245"/>
              <a:gd name="connsiteX21" fmla="*/ 2187703 w 6858001"/>
              <a:gd name="connsiteY21" fmla="*/ 212969 h 4963245"/>
              <a:gd name="connsiteX22" fmla="*/ 2436649 w 6858001"/>
              <a:gd name="connsiteY22" fmla="*/ 226248 h 4963245"/>
              <a:gd name="connsiteX23" fmla="*/ 2564208 w 6858001"/>
              <a:gd name="connsiteY23" fmla="*/ 230955 h 4963245"/>
              <a:gd name="connsiteX24" fmla="*/ 2694509 w 6858001"/>
              <a:gd name="connsiteY24" fmla="*/ 236165 h 4963245"/>
              <a:gd name="connsiteX25" fmla="*/ 2826868 w 6858001"/>
              <a:gd name="connsiteY25" fmla="*/ 241040 h 4963245"/>
              <a:gd name="connsiteX26" fmla="*/ 2959914 w 6858001"/>
              <a:gd name="connsiteY26" fmla="*/ 244234 h 4963245"/>
              <a:gd name="connsiteX27" fmla="*/ 3095702 w 6858001"/>
              <a:gd name="connsiteY27" fmla="*/ 247091 h 4963245"/>
              <a:gd name="connsiteX28" fmla="*/ 3232862 w 6858001"/>
              <a:gd name="connsiteY28" fmla="*/ 250117 h 4963245"/>
              <a:gd name="connsiteX29" fmla="*/ 3372765 w 6858001"/>
              <a:gd name="connsiteY29" fmla="*/ 252134 h 4963245"/>
              <a:gd name="connsiteX30" fmla="*/ 3514040 w 6858001"/>
              <a:gd name="connsiteY30" fmla="*/ 252134 h 4963245"/>
              <a:gd name="connsiteX31" fmla="*/ 3656686 w 6858001"/>
              <a:gd name="connsiteY31" fmla="*/ 253142 h 4963245"/>
              <a:gd name="connsiteX32" fmla="*/ 3800704 w 6858001"/>
              <a:gd name="connsiteY32" fmla="*/ 252134 h 4963245"/>
              <a:gd name="connsiteX33" fmla="*/ 3946780 w 6858001"/>
              <a:gd name="connsiteY33" fmla="*/ 250117 h 4963245"/>
              <a:gd name="connsiteX34" fmla="*/ 4092855 w 6858001"/>
              <a:gd name="connsiteY34" fmla="*/ 248268 h 4963245"/>
              <a:gd name="connsiteX35" fmla="*/ 4240988 w 6858001"/>
              <a:gd name="connsiteY35" fmla="*/ 244234 h 4963245"/>
              <a:gd name="connsiteX36" fmla="*/ 4390492 w 6858001"/>
              <a:gd name="connsiteY36" fmla="*/ 240032 h 4963245"/>
              <a:gd name="connsiteX37" fmla="*/ 4539997 w 6858001"/>
              <a:gd name="connsiteY37" fmla="*/ 235157 h 4963245"/>
              <a:gd name="connsiteX38" fmla="*/ 4690873 w 6858001"/>
              <a:gd name="connsiteY38" fmla="*/ 228266 h 4963245"/>
              <a:gd name="connsiteX39" fmla="*/ 4843120 w 6858001"/>
              <a:gd name="connsiteY39" fmla="*/ 220029 h 4963245"/>
              <a:gd name="connsiteX40" fmla="*/ 4996054 w 6858001"/>
              <a:gd name="connsiteY40" fmla="*/ 212129 h 4963245"/>
              <a:gd name="connsiteX41" fmla="*/ 5148987 w 6858001"/>
              <a:gd name="connsiteY41" fmla="*/ 202044 h 4963245"/>
              <a:gd name="connsiteX42" fmla="*/ 5303978 w 6858001"/>
              <a:gd name="connsiteY42" fmla="*/ 189941 h 4963245"/>
              <a:gd name="connsiteX43" fmla="*/ 5456911 w 6858001"/>
              <a:gd name="connsiteY43" fmla="*/ 177839 h 4963245"/>
              <a:gd name="connsiteX44" fmla="*/ 5612588 w 6858001"/>
              <a:gd name="connsiteY44" fmla="*/ 163887 h 4963245"/>
              <a:gd name="connsiteX45" fmla="*/ 5768950 w 6858001"/>
              <a:gd name="connsiteY45" fmla="*/ 148591 h 4963245"/>
              <a:gd name="connsiteX46" fmla="*/ 5923255 w 6858001"/>
              <a:gd name="connsiteY46" fmla="*/ 132455 h 4963245"/>
              <a:gd name="connsiteX47" fmla="*/ 6079618 w 6858001"/>
              <a:gd name="connsiteY47" fmla="*/ 113629 h 4963245"/>
              <a:gd name="connsiteX48" fmla="*/ 6235294 w 6858001"/>
              <a:gd name="connsiteY48" fmla="*/ 93458 h 4963245"/>
              <a:gd name="connsiteX49" fmla="*/ 6391657 w 6858001"/>
              <a:gd name="connsiteY49" fmla="*/ 73455 h 4963245"/>
              <a:gd name="connsiteX50" fmla="*/ 6547333 w 6858001"/>
              <a:gd name="connsiteY50" fmla="*/ 50091 h 4963245"/>
              <a:gd name="connsiteX51" fmla="*/ 6702324 w 6858001"/>
              <a:gd name="connsiteY51" fmla="*/ 26222 h 496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4963245">
                <a:moveTo>
                  <a:pt x="6858001" y="1177"/>
                </a:moveTo>
                <a:lnTo>
                  <a:pt x="6858001" y="1344715"/>
                </a:lnTo>
                <a:lnTo>
                  <a:pt x="6858000" y="1344715"/>
                </a:lnTo>
                <a:lnTo>
                  <a:pt x="6858000" y="4963245"/>
                </a:lnTo>
                <a:lnTo>
                  <a:pt x="0" y="4963244"/>
                </a:lnTo>
                <a:lnTo>
                  <a:pt x="0" y="900697"/>
                </a:lnTo>
                <a:lnTo>
                  <a:pt x="1" y="900697"/>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AU"/>
          </a:p>
        </p:txBody>
      </p:sp>
      <p:pic>
        <p:nvPicPr>
          <p:cNvPr id="7" name="Graphic 6" descr="Lock">
            <a:extLst>
              <a:ext uri="{FF2B5EF4-FFF2-40B4-BE49-F238E27FC236}">
                <a16:creationId xmlns:a16="http://schemas.microsoft.com/office/drawing/2014/main" id="{E23B9842-8A9C-89A3-0172-AA36D91217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9871" y="1721993"/>
            <a:ext cx="3414010" cy="3414010"/>
          </a:xfrm>
          <a:prstGeom prst="rect">
            <a:avLst/>
          </a:prstGeom>
          <a:effectLst/>
        </p:spPr>
      </p:pic>
      <p:sp>
        <p:nvSpPr>
          <p:cNvPr id="16" name="Rectangle 15">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 name="Content Placeholder"/>
          <p:cNvSpPr>
            <a:spLocks noGrp="1"/>
          </p:cNvSpPr>
          <p:nvPr>
            <p:ph idx="1"/>
          </p:nvPr>
        </p:nvSpPr>
        <p:spPr>
          <a:xfrm>
            <a:off x="648930" y="2438400"/>
            <a:ext cx="6188189" cy="3785419"/>
          </a:xfrm>
        </p:spPr>
        <p:txBody>
          <a:bodyPr>
            <a:normAutofit/>
          </a:bodyPr>
          <a:lstStyle/>
          <a:p>
            <a:pPr lvl="0">
              <a:lnSpc>
                <a:spcPct val="90000"/>
              </a:lnSpc>
            </a:pPr>
            <a:r>
              <a:rPr lang="en-US" sz="1900" dirty="0">
                <a:solidFill>
                  <a:srgbClr val="FFFFFF"/>
                </a:solidFill>
              </a:rPr>
              <a:t>Cybersecurity and data protection are essential for any organization that collects, processes, or stores personal or sensitive information</a:t>
            </a:r>
          </a:p>
          <a:p>
            <a:pPr lvl="0">
              <a:lnSpc>
                <a:spcPct val="90000"/>
              </a:lnSpc>
            </a:pPr>
            <a:r>
              <a:rPr lang="en-US" sz="1900" dirty="0">
                <a:solidFill>
                  <a:srgbClr val="FFFFFF"/>
                </a:solidFill>
              </a:rPr>
              <a:t>Data breach notification and communication: How to prepare for and respond to data breaches, and how to communicate effectively with stakeholders, regulators, and the public about the incident and its consequences</a:t>
            </a:r>
          </a:p>
          <a:p>
            <a:pPr lvl="0">
              <a:lnSpc>
                <a:spcPct val="90000"/>
              </a:lnSpc>
            </a:pPr>
            <a:r>
              <a:rPr lang="en-US" sz="1900" dirty="0">
                <a:solidFill>
                  <a:srgbClr val="FFFFFF"/>
                </a:solidFill>
              </a:rPr>
              <a:t>Cybersecurity training and ethical hacking: How to educate and empower employees and users about cybersecurity best practices, and how to use ethical hacking techniques to test and improve the security of systems and networks</a:t>
            </a:r>
          </a:p>
        </p:txBody>
      </p:sp>
    </p:spTree>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AU"/>
          </a:p>
        </p:txBody>
      </p:sp>
      <p:sp>
        <p:nvSpPr>
          <p:cNvPr id="2" name="Title"/>
          <p:cNvSpPr>
            <a:spLocks noGrp="1"/>
          </p:cNvSpPr>
          <p:nvPr>
            <p:ph type="title"/>
          </p:nvPr>
        </p:nvSpPr>
        <p:spPr>
          <a:xfrm>
            <a:off x="1103312" y="452718"/>
            <a:ext cx="8947522" cy="1400530"/>
          </a:xfrm>
        </p:spPr>
        <p:txBody>
          <a:bodyPr anchor="ctr">
            <a:normAutofit/>
          </a:bodyPr>
          <a:lstStyle/>
          <a:p>
            <a:r>
              <a:rPr lang="en-US">
                <a:solidFill>
                  <a:srgbClr val="FFFFFF"/>
                </a:solidFill>
              </a:rPr>
              <a:t>2.3. Data Breach Notification &amp; Communication</a:t>
            </a:r>
          </a:p>
        </p:txBody>
      </p:sp>
      <p:sp>
        <p:nvSpPr>
          <p:cNvPr id="3" name="Content Placeholder"/>
          <p:cNvSpPr>
            <a:spLocks noGrp="1"/>
          </p:cNvSpPr>
          <p:nvPr>
            <p:ph idx="1"/>
          </p:nvPr>
        </p:nvSpPr>
        <p:spPr>
          <a:xfrm>
            <a:off x="1103312" y="2763520"/>
            <a:ext cx="8946541" cy="3484879"/>
          </a:xfrm>
        </p:spPr>
        <p:txBody>
          <a:bodyPr>
            <a:normAutofit/>
          </a:bodyPr>
          <a:lstStyle/>
          <a:p>
            <a:pPr lvl="0"/>
            <a:r>
              <a:rPr lang="en-US" sz="1900" dirty="0"/>
              <a:t>In response, data breach notification and communication policies have emerged as vital tools to address these challenges</a:t>
            </a:r>
          </a:p>
          <a:p>
            <a:pPr lvl="0"/>
            <a:r>
              <a:rPr lang="en-US" sz="1900" dirty="0"/>
              <a:t>Data breach notifications are required by law under the Privacy Act 1988 when a breach is likely to result in serious harm to affected individuals and remedial action cannot prevent or mitigate the harm</a:t>
            </a:r>
          </a:p>
          <a:p>
            <a:pPr lvl="0"/>
            <a:r>
              <a:rPr lang="en-US" sz="1900" dirty="0"/>
              <a:t>Data breach notifications should inform the affected individuals and the Office of the Australian Information Commissioner of the following: what happened, what information was involved, what are the risks and impacts, what are the steps taken or planned to address the breach, and what are the options for individuals to protect themselves</a:t>
            </a:r>
          </a:p>
        </p:txBody>
      </p:sp>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AU"/>
          </a:p>
        </p:txBody>
      </p:sp>
      <p:sp>
        <p:nvSpPr>
          <p:cNvPr id="2" name="Title"/>
          <p:cNvSpPr>
            <a:spLocks noGrp="1"/>
          </p:cNvSpPr>
          <p:nvPr>
            <p:ph type="title"/>
          </p:nvPr>
        </p:nvSpPr>
        <p:spPr>
          <a:xfrm>
            <a:off x="806195" y="804672"/>
            <a:ext cx="3521359" cy="5248656"/>
          </a:xfrm>
        </p:spPr>
        <p:txBody>
          <a:bodyPr anchor="ctr">
            <a:normAutofit/>
          </a:bodyPr>
          <a:lstStyle/>
          <a:p>
            <a:pPr algn="ctr"/>
            <a:r>
              <a:rPr lang="en-US" sz="3300"/>
              <a:t>2.3. Data Breach Notification &amp; Communication</a:t>
            </a:r>
          </a:p>
        </p:txBody>
      </p:sp>
      <p:sp>
        <p:nvSpPr>
          <p:cNvPr id="3" name="Content Placeholder"/>
          <p:cNvSpPr>
            <a:spLocks noGrp="1"/>
          </p:cNvSpPr>
          <p:nvPr>
            <p:ph idx="1"/>
          </p:nvPr>
        </p:nvSpPr>
        <p:spPr>
          <a:xfrm>
            <a:off x="4975861" y="804671"/>
            <a:ext cx="6399930" cy="5248657"/>
          </a:xfrm>
        </p:spPr>
        <p:txBody>
          <a:bodyPr anchor="ctr">
            <a:normAutofit/>
          </a:bodyPr>
          <a:lstStyle/>
          <a:p>
            <a:pPr marL="0" lvl="0" indent="0">
              <a:buNone/>
            </a:pPr>
            <a:r>
              <a:rPr lang="en-US" dirty="0"/>
              <a:t>Data breach response plans must be aligned with best practices and guidance from relevant authorities, such as the OAIC, the Data Protection Commissioner and industry bodies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AU"/>
          </a:p>
        </p:txBody>
      </p:sp>
      <p:sp>
        <p:nvSpPr>
          <p:cNvPr id="2" name="Title"/>
          <p:cNvSpPr>
            <a:spLocks noGrp="1"/>
          </p:cNvSpPr>
          <p:nvPr>
            <p:ph type="title"/>
          </p:nvPr>
        </p:nvSpPr>
        <p:spPr>
          <a:xfrm>
            <a:off x="1103312" y="452718"/>
            <a:ext cx="8947522" cy="1400530"/>
          </a:xfrm>
        </p:spPr>
        <p:txBody>
          <a:bodyPr anchor="ctr">
            <a:normAutofit/>
          </a:bodyPr>
          <a:lstStyle/>
          <a:p>
            <a:r>
              <a:rPr lang="en-US">
                <a:solidFill>
                  <a:srgbClr val="FFFFFF"/>
                </a:solidFill>
              </a:rPr>
              <a:t>The Modern Data Landscape</a:t>
            </a:r>
          </a:p>
        </p:txBody>
      </p:sp>
      <p:sp>
        <p:nvSpPr>
          <p:cNvPr id="3" name="Content Placeholder"/>
          <p:cNvSpPr>
            <a:spLocks noGrp="1"/>
          </p:cNvSpPr>
          <p:nvPr>
            <p:ph idx="1"/>
          </p:nvPr>
        </p:nvSpPr>
        <p:spPr>
          <a:xfrm>
            <a:off x="1103312" y="2763520"/>
            <a:ext cx="8946541" cy="3484879"/>
          </a:xfrm>
        </p:spPr>
        <p:txBody>
          <a:bodyPr>
            <a:normAutofit/>
          </a:bodyPr>
          <a:lstStyle/>
          <a:p>
            <a:pPr lvl="0"/>
            <a:r>
              <a:rPr lang="en-US" dirty="0"/>
              <a:t>Notify the OAIC and affected individuals as soon as practicable after becoming aware of a data breach that is likely to result in serious harm, unless remedial action can prevent or mitigate the risk of harm</a:t>
            </a:r>
          </a:p>
          <a:p>
            <a:pPr lvl="0"/>
            <a:r>
              <a:rPr lang="en-US" dirty="0"/>
              <a:t>Use multiple communication channels to ensure that all affected individuals are notified, such as email, phone, SMS, website, social media, or postal mail</a:t>
            </a:r>
          </a:p>
          <a:p>
            <a:pPr lvl="0"/>
            <a:r>
              <a:rPr lang="en-US" dirty="0"/>
              <a:t>Use plain language that is clear, concise, and accurate, and avoid technical jargon or legal terms that may confuse or mislead the recipients</a:t>
            </a:r>
          </a:p>
        </p:txBody>
      </p:sp>
    </p:spTree>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AU"/>
          </a:p>
        </p:txBody>
      </p:sp>
      <p:sp>
        <p:nvSpPr>
          <p:cNvPr id="2" name="Title"/>
          <p:cNvSpPr>
            <a:spLocks noGrp="1"/>
          </p:cNvSpPr>
          <p:nvPr>
            <p:ph type="title"/>
          </p:nvPr>
        </p:nvSpPr>
        <p:spPr>
          <a:xfrm>
            <a:off x="806195" y="804672"/>
            <a:ext cx="3521359" cy="5248656"/>
          </a:xfrm>
        </p:spPr>
        <p:txBody>
          <a:bodyPr anchor="ctr">
            <a:normAutofit/>
          </a:bodyPr>
          <a:lstStyle/>
          <a:p>
            <a:pPr algn="ctr"/>
            <a:r>
              <a:rPr lang="en-US" dirty="0"/>
              <a:t>The Modern Data Landscape</a:t>
            </a:r>
            <a:endParaRPr lang="en-US"/>
          </a:p>
        </p:txBody>
      </p:sp>
      <p:sp>
        <p:nvSpPr>
          <p:cNvPr id="3" name="Content Placeholder"/>
          <p:cNvSpPr>
            <a:spLocks noGrp="1"/>
          </p:cNvSpPr>
          <p:nvPr>
            <p:ph idx="1"/>
          </p:nvPr>
        </p:nvSpPr>
        <p:spPr>
          <a:xfrm>
            <a:off x="4975861" y="804671"/>
            <a:ext cx="6399930" cy="5248657"/>
          </a:xfrm>
        </p:spPr>
        <p:txBody>
          <a:bodyPr anchor="ctr">
            <a:normAutofit/>
          </a:bodyPr>
          <a:lstStyle/>
          <a:p>
            <a:pPr lvl="0"/>
            <a:r>
              <a:rPr lang="en-US" sz="1900" dirty="0"/>
              <a:t>Provide a comprehensive explanation of what happened, what information was involved, what actions have been taken to contain and resolve the breach, what steps are being taken to prevent future breaches, and what assistance or support is available to the affected individuals</a:t>
            </a:r>
          </a:p>
          <a:p>
            <a:pPr lvl="0"/>
            <a:r>
              <a:rPr lang="en-US" sz="1900" dirty="0"/>
              <a:t>Use effective headlines that capture the attention and convey the urgency of the message, such as "Important: Data Breach Notification" or "Urgent: Action Required Following Data Breach"</a:t>
            </a:r>
          </a:p>
          <a:p>
            <a:pPr lvl="0"/>
            <a:r>
              <a:rPr lang="en-US" sz="1900" dirty="0"/>
              <a:t>Inform the affected individuals about the next steps they should take to protect themselves from potential harm, such as changing passwords, monitoring accounts, contacting credit reporting agencies, or seeking legal advice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Data Breach Notification Policies</a:t>
            </a:r>
          </a:p>
        </p:txBody>
      </p:sp>
      <p:graphicFrame>
        <p:nvGraphicFramePr>
          <p:cNvPr id="5" name="Content Placeholder">
            <a:extLst>
              <a:ext uri="{FF2B5EF4-FFF2-40B4-BE49-F238E27FC236}">
                <a16:creationId xmlns:a16="http://schemas.microsoft.com/office/drawing/2014/main" id="{B718D4EC-FA27-68BD-6DBE-ED4403D064DF}"/>
              </a:ext>
            </a:extLst>
          </p:cNvPr>
          <p:cNvGraphicFramePr>
            <a:graphicFrameLocks noGrp="1"/>
          </p:cNvGraphicFramePr>
          <p:nvPr>
            <p:ph idx="1"/>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648930" y="629266"/>
            <a:ext cx="6188190" cy="1622321"/>
          </a:xfrm>
        </p:spPr>
        <p:txBody>
          <a:bodyPr>
            <a:normAutofit/>
          </a:bodyPr>
          <a:lstStyle/>
          <a:p>
            <a:r>
              <a:rPr lang="en-US" dirty="0">
                <a:solidFill>
                  <a:srgbClr val="EBEBEB"/>
                </a:solidFill>
              </a:rPr>
              <a:t>Timeliness The Ethical Imperative</a:t>
            </a:r>
          </a:p>
        </p:txBody>
      </p:sp>
      <p:sp>
        <p:nvSpPr>
          <p:cNvPr id="12"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3">
            <a:extLst>
              <a:ext uri="{FF2B5EF4-FFF2-40B4-BE49-F238E27FC236}">
                <a16:creationId xmlns:a16="http://schemas.microsoft.com/office/drawing/2014/main" id="{AC3BF0FA-36FA-4CE9-840E-F7C3A8F16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6281796" y="947378"/>
            <a:ext cx="6858001" cy="4963245"/>
          </a:xfrm>
          <a:custGeom>
            <a:avLst/>
            <a:gdLst>
              <a:gd name="connsiteX0" fmla="*/ 6858001 w 6858001"/>
              <a:gd name="connsiteY0" fmla="*/ 1177 h 4963245"/>
              <a:gd name="connsiteX1" fmla="*/ 6858001 w 6858001"/>
              <a:gd name="connsiteY1" fmla="*/ 1344715 h 4963245"/>
              <a:gd name="connsiteX2" fmla="*/ 6858000 w 6858001"/>
              <a:gd name="connsiteY2" fmla="*/ 1344715 h 4963245"/>
              <a:gd name="connsiteX3" fmla="*/ 6858000 w 6858001"/>
              <a:gd name="connsiteY3" fmla="*/ 4963245 h 4963245"/>
              <a:gd name="connsiteX4" fmla="*/ 0 w 6858001"/>
              <a:gd name="connsiteY4" fmla="*/ 4963244 h 4963245"/>
              <a:gd name="connsiteX5" fmla="*/ 0 w 6858001"/>
              <a:gd name="connsiteY5" fmla="*/ 900697 h 4963245"/>
              <a:gd name="connsiteX6" fmla="*/ 1 w 6858001"/>
              <a:gd name="connsiteY6" fmla="*/ 900697 h 4963245"/>
              <a:gd name="connsiteX7" fmla="*/ 1 w 6858001"/>
              <a:gd name="connsiteY7" fmla="*/ 0 h 4963245"/>
              <a:gd name="connsiteX8" fmla="*/ 40463 w 6858001"/>
              <a:gd name="connsiteY8" fmla="*/ 5883 h 4963245"/>
              <a:gd name="connsiteX9" fmla="*/ 159107 w 6858001"/>
              <a:gd name="connsiteY9" fmla="*/ 23196 h 4963245"/>
              <a:gd name="connsiteX10" fmla="*/ 245518 w 6858001"/>
              <a:gd name="connsiteY10" fmla="*/ 35299 h 4963245"/>
              <a:gd name="connsiteX11" fmla="*/ 348388 w 6858001"/>
              <a:gd name="connsiteY11" fmla="*/ 48073 h 4963245"/>
              <a:gd name="connsiteX12" fmla="*/ 470460 w 6858001"/>
              <a:gd name="connsiteY12" fmla="*/ 63369 h 4963245"/>
              <a:gd name="connsiteX13" fmla="*/ 605563 w 6858001"/>
              <a:gd name="connsiteY13" fmla="*/ 79506 h 4963245"/>
              <a:gd name="connsiteX14" fmla="*/ 757810 w 6858001"/>
              <a:gd name="connsiteY14" fmla="*/ 96483 h 4963245"/>
              <a:gd name="connsiteX15" fmla="*/ 923774 w 6858001"/>
              <a:gd name="connsiteY15" fmla="*/ 114469 h 4963245"/>
              <a:gd name="connsiteX16" fmla="*/ 1104139 w 6858001"/>
              <a:gd name="connsiteY16" fmla="*/ 132454 h 4963245"/>
              <a:gd name="connsiteX17" fmla="*/ 1296163 w 6858001"/>
              <a:gd name="connsiteY17" fmla="*/ 150776 h 4963245"/>
              <a:gd name="connsiteX18" fmla="*/ 1503275 w 6858001"/>
              <a:gd name="connsiteY18" fmla="*/ 167753 h 4963245"/>
              <a:gd name="connsiteX19" fmla="*/ 1719988 w 6858001"/>
              <a:gd name="connsiteY19" fmla="*/ 184058 h 4963245"/>
              <a:gd name="connsiteX20" fmla="*/ 1949045 w 6858001"/>
              <a:gd name="connsiteY20" fmla="*/ 198849 h 4963245"/>
              <a:gd name="connsiteX21" fmla="*/ 2187703 w 6858001"/>
              <a:gd name="connsiteY21" fmla="*/ 212969 h 4963245"/>
              <a:gd name="connsiteX22" fmla="*/ 2436649 w 6858001"/>
              <a:gd name="connsiteY22" fmla="*/ 226248 h 4963245"/>
              <a:gd name="connsiteX23" fmla="*/ 2564208 w 6858001"/>
              <a:gd name="connsiteY23" fmla="*/ 230955 h 4963245"/>
              <a:gd name="connsiteX24" fmla="*/ 2694509 w 6858001"/>
              <a:gd name="connsiteY24" fmla="*/ 236165 h 4963245"/>
              <a:gd name="connsiteX25" fmla="*/ 2826868 w 6858001"/>
              <a:gd name="connsiteY25" fmla="*/ 241040 h 4963245"/>
              <a:gd name="connsiteX26" fmla="*/ 2959914 w 6858001"/>
              <a:gd name="connsiteY26" fmla="*/ 244234 h 4963245"/>
              <a:gd name="connsiteX27" fmla="*/ 3095702 w 6858001"/>
              <a:gd name="connsiteY27" fmla="*/ 247091 h 4963245"/>
              <a:gd name="connsiteX28" fmla="*/ 3232862 w 6858001"/>
              <a:gd name="connsiteY28" fmla="*/ 250117 h 4963245"/>
              <a:gd name="connsiteX29" fmla="*/ 3372765 w 6858001"/>
              <a:gd name="connsiteY29" fmla="*/ 252134 h 4963245"/>
              <a:gd name="connsiteX30" fmla="*/ 3514040 w 6858001"/>
              <a:gd name="connsiteY30" fmla="*/ 252134 h 4963245"/>
              <a:gd name="connsiteX31" fmla="*/ 3656686 w 6858001"/>
              <a:gd name="connsiteY31" fmla="*/ 253142 h 4963245"/>
              <a:gd name="connsiteX32" fmla="*/ 3800704 w 6858001"/>
              <a:gd name="connsiteY32" fmla="*/ 252134 h 4963245"/>
              <a:gd name="connsiteX33" fmla="*/ 3946780 w 6858001"/>
              <a:gd name="connsiteY33" fmla="*/ 250117 h 4963245"/>
              <a:gd name="connsiteX34" fmla="*/ 4092855 w 6858001"/>
              <a:gd name="connsiteY34" fmla="*/ 248268 h 4963245"/>
              <a:gd name="connsiteX35" fmla="*/ 4240988 w 6858001"/>
              <a:gd name="connsiteY35" fmla="*/ 244234 h 4963245"/>
              <a:gd name="connsiteX36" fmla="*/ 4390492 w 6858001"/>
              <a:gd name="connsiteY36" fmla="*/ 240032 h 4963245"/>
              <a:gd name="connsiteX37" fmla="*/ 4539997 w 6858001"/>
              <a:gd name="connsiteY37" fmla="*/ 235157 h 4963245"/>
              <a:gd name="connsiteX38" fmla="*/ 4690873 w 6858001"/>
              <a:gd name="connsiteY38" fmla="*/ 228266 h 4963245"/>
              <a:gd name="connsiteX39" fmla="*/ 4843120 w 6858001"/>
              <a:gd name="connsiteY39" fmla="*/ 220029 h 4963245"/>
              <a:gd name="connsiteX40" fmla="*/ 4996054 w 6858001"/>
              <a:gd name="connsiteY40" fmla="*/ 212129 h 4963245"/>
              <a:gd name="connsiteX41" fmla="*/ 5148987 w 6858001"/>
              <a:gd name="connsiteY41" fmla="*/ 202044 h 4963245"/>
              <a:gd name="connsiteX42" fmla="*/ 5303978 w 6858001"/>
              <a:gd name="connsiteY42" fmla="*/ 189941 h 4963245"/>
              <a:gd name="connsiteX43" fmla="*/ 5456911 w 6858001"/>
              <a:gd name="connsiteY43" fmla="*/ 177839 h 4963245"/>
              <a:gd name="connsiteX44" fmla="*/ 5612588 w 6858001"/>
              <a:gd name="connsiteY44" fmla="*/ 163887 h 4963245"/>
              <a:gd name="connsiteX45" fmla="*/ 5768950 w 6858001"/>
              <a:gd name="connsiteY45" fmla="*/ 148591 h 4963245"/>
              <a:gd name="connsiteX46" fmla="*/ 5923255 w 6858001"/>
              <a:gd name="connsiteY46" fmla="*/ 132455 h 4963245"/>
              <a:gd name="connsiteX47" fmla="*/ 6079618 w 6858001"/>
              <a:gd name="connsiteY47" fmla="*/ 113629 h 4963245"/>
              <a:gd name="connsiteX48" fmla="*/ 6235294 w 6858001"/>
              <a:gd name="connsiteY48" fmla="*/ 93458 h 4963245"/>
              <a:gd name="connsiteX49" fmla="*/ 6391657 w 6858001"/>
              <a:gd name="connsiteY49" fmla="*/ 73455 h 4963245"/>
              <a:gd name="connsiteX50" fmla="*/ 6547333 w 6858001"/>
              <a:gd name="connsiteY50" fmla="*/ 50091 h 4963245"/>
              <a:gd name="connsiteX51" fmla="*/ 6702324 w 6858001"/>
              <a:gd name="connsiteY51" fmla="*/ 26222 h 496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4963245">
                <a:moveTo>
                  <a:pt x="6858001" y="1177"/>
                </a:moveTo>
                <a:lnTo>
                  <a:pt x="6858001" y="1344715"/>
                </a:lnTo>
                <a:lnTo>
                  <a:pt x="6858000" y="1344715"/>
                </a:lnTo>
                <a:lnTo>
                  <a:pt x="6858000" y="4963245"/>
                </a:lnTo>
                <a:lnTo>
                  <a:pt x="0" y="4963244"/>
                </a:lnTo>
                <a:lnTo>
                  <a:pt x="0" y="900697"/>
                </a:lnTo>
                <a:lnTo>
                  <a:pt x="1" y="900697"/>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AU"/>
          </a:p>
        </p:txBody>
      </p:sp>
      <p:pic>
        <p:nvPicPr>
          <p:cNvPr id="7" name="Graphic 6" descr="Laptop Secure">
            <a:extLst>
              <a:ext uri="{FF2B5EF4-FFF2-40B4-BE49-F238E27FC236}">
                <a16:creationId xmlns:a16="http://schemas.microsoft.com/office/drawing/2014/main" id="{5A46AC65-A436-3352-BB27-A1D2C5DCE7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9871" y="1721993"/>
            <a:ext cx="3414010" cy="3414010"/>
          </a:xfrm>
          <a:prstGeom prst="rect">
            <a:avLst/>
          </a:prstGeom>
          <a:effectLst/>
        </p:spPr>
      </p:pic>
      <p:sp>
        <p:nvSpPr>
          <p:cNvPr id="16" name="Rectangle 15">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 name="Content Placeholder"/>
          <p:cNvSpPr>
            <a:spLocks noGrp="1"/>
          </p:cNvSpPr>
          <p:nvPr>
            <p:ph idx="1"/>
          </p:nvPr>
        </p:nvSpPr>
        <p:spPr>
          <a:xfrm>
            <a:off x="648930" y="2438400"/>
            <a:ext cx="6188189" cy="3785419"/>
          </a:xfrm>
        </p:spPr>
        <p:txBody>
          <a:bodyPr>
            <a:normAutofit/>
          </a:bodyPr>
          <a:lstStyle/>
          <a:p>
            <a:pPr lvl="0">
              <a:lnSpc>
                <a:spcPct val="90000"/>
              </a:lnSpc>
            </a:pPr>
            <a:r>
              <a:rPr lang="en-US" sz="1600" dirty="0">
                <a:solidFill>
                  <a:srgbClr val="FFFFFF"/>
                </a:solidFill>
              </a:rPr>
              <a:t>Timeliness is an ethical imperative in data breach notification because it can reduce or prevent the harm to the affected individuals and restore the trust in the organisation that handles their personal information</a:t>
            </a:r>
          </a:p>
          <a:p>
            <a:pPr lvl="0">
              <a:lnSpc>
                <a:spcPct val="90000"/>
              </a:lnSpc>
            </a:pPr>
            <a:r>
              <a:rPr lang="en-US" sz="1600" dirty="0">
                <a:solidFill>
                  <a:srgbClr val="FFFFFF"/>
                </a:solidFill>
              </a:rPr>
              <a:t>The Privacy Act 1988 requires organisations to notify individuals and the Commissioner of eligible data breaches as soon as practicable after becoming aware of them, unless an exception applies</a:t>
            </a:r>
          </a:p>
          <a:p>
            <a:pPr lvl="0">
              <a:lnSpc>
                <a:spcPct val="90000"/>
              </a:lnSpc>
            </a:pPr>
            <a:r>
              <a:rPr lang="en-US" sz="1600" dirty="0">
                <a:solidFill>
                  <a:srgbClr val="FFFFFF"/>
                </a:solidFill>
              </a:rPr>
              <a:t>To achieve timeliness in data breach notification and communication, organisations should have a data breach response plan that outlines the roles and responsibilities of staff, the steps to contain, assess, notify and review a data breach, and the communication strategies and channels to use</a:t>
            </a:r>
          </a:p>
        </p:txBody>
      </p:sp>
    </p:spTree>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AU"/>
          </a:p>
        </p:txBody>
      </p:sp>
      <p:sp>
        <p:nvSpPr>
          <p:cNvPr id="2" name="Title"/>
          <p:cNvSpPr>
            <a:spLocks noGrp="1"/>
          </p:cNvSpPr>
          <p:nvPr>
            <p:ph type="title"/>
          </p:nvPr>
        </p:nvSpPr>
        <p:spPr>
          <a:xfrm>
            <a:off x="1103312" y="452718"/>
            <a:ext cx="8947522" cy="1400530"/>
          </a:xfrm>
        </p:spPr>
        <p:txBody>
          <a:bodyPr anchor="ctr">
            <a:normAutofit/>
          </a:bodyPr>
          <a:lstStyle/>
          <a:p>
            <a:r>
              <a:rPr lang="en-US">
                <a:solidFill>
                  <a:srgbClr val="FFFFFF"/>
                </a:solidFill>
              </a:rPr>
              <a:t>Balancing Legal Compliance &amp; Ethical Values</a:t>
            </a:r>
          </a:p>
        </p:txBody>
      </p:sp>
      <p:sp>
        <p:nvSpPr>
          <p:cNvPr id="3" name="Content Placeholder"/>
          <p:cNvSpPr>
            <a:spLocks noGrp="1"/>
          </p:cNvSpPr>
          <p:nvPr>
            <p:ph idx="1"/>
          </p:nvPr>
        </p:nvSpPr>
        <p:spPr>
          <a:xfrm>
            <a:off x="1103312" y="2763520"/>
            <a:ext cx="8946541" cy="3484879"/>
          </a:xfrm>
        </p:spPr>
        <p:txBody>
          <a:bodyPr>
            <a:normAutofit/>
          </a:bodyPr>
          <a:lstStyle/>
          <a:p>
            <a:pPr lvl="0">
              <a:lnSpc>
                <a:spcPct val="90000"/>
              </a:lnSpc>
            </a:pPr>
            <a:r>
              <a:rPr lang="en-US" sz="1900"/>
              <a:t>The applicable laws and regulations in different jurisdictions that may impose different obligations and standards for data breach notification and communication, such as the type, timing, content, and format of the notification</a:t>
            </a:r>
          </a:p>
          <a:p>
            <a:pPr lvl="0">
              <a:lnSpc>
                <a:spcPct val="90000"/>
              </a:lnSpc>
            </a:pPr>
            <a:r>
              <a:rPr lang="en-US" sz="1900"/>
              <a:t>The ethical values and expectations of the stakeholders that may go beyond the legal requirements and demand more transparency, accountability, and responsiveness from the organization</a:t>
            </a:r>
          </a:p>
          <a:p>
            <a:pPr lvl="0">
              <a:lnSpc>
                <a:spcPct val="90000"/>
              </a:lnSpc>
            </a:pPr>
            <a:r>
              <a:rPr lang="en-US" sz="1900"/>
              <a:t>The potential risks and benefits of disclosing or withholding certain information about the data breach, such as the cause, scope, severity, and consequences of the breach, as well as the remedial measures taken or planned by the organization</a:t>
            </a:r>
          </a:p>
        </p:txBody>
      </p:sp>
    </p:spTree>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282381" y="629266"/>
            <a:ext cx="4767471" cy="1641986"/>
          </a:xfrm>
        </p:spPr>
        <p:txBody>
          <a:bodyPr>
            <a:normAutofit/>
          </a:bodyPr>
          <a:lstStyle/>
          <a:p>
            <a:pPr>
              <a:lnSpc>
                <a:spcPct val="90000"/>
              </a:lnSpc>
            </a:pPr>
            <a:r>
              <a:rPr lang="en-US" sz="3600"/>
              <a:t>Balancing Legal Compliance &amp; Ethical Values</a:t>
            </a:r>
          </a:p>
        </p:txBody>
      </p:sp>
      <p:pic>
        <p:nvPicPr>
          <p:cNvPr id="5" name="Picture 4" descr="Exclamation mark on a yellow background">
            <a:extLst>
              <a:ext uri="{FF2B5EF4-FFF2-40B4-BE49-F238E27FC236}">
                <a16:creationId xmlns:a16="http://schemas.microsoft.com/office/drawing/2014/main" id="{F85E0D05-5CE4-ABA1-1217-739995F2D4DC}"/>
              </a:ext>
            </a:extLst>
          </p:cNvPr>
          <p:cNvPicPr>
            <a:picLocks noChangeAspect="1"/>
          </p:cNvPicPr>
          <p:nvPr/>
        </p:nvPicPr>
        <p:blipFill rotWithShape="1">
          <a:blip r:embed="rId3"/>
          <a:srcRect l="31116" r="18199"/>
          <a:stretch/>
        </p:blipFill>
        <p:spPr>
          <a:xfrm>
            <a:off x="-1" y="10"/>
            <a:ext cx="4634680" cy="6857990"/>
          </a:xfrm>
          <a:prstGeom prst="rect">
            <a:avLst/>
          </a:prstGeom>
        </p:spPr>
      </p:pic>
      <p:sp>
        <p:nvSpPr>
          <p:cNvPr id="3" name="Content Placeholder"/>
          <p:cNvSpPr>
            <a:spLocks noGrp="1"/>
          </p:cNvSpPr>
          <p:nvPr>
            <p:ph idx="1"/>
          </p:nvPr>
        </p:nvSpPr>
        <p:spPr>
          <a:xfrm>
            <a:off x="5282381" y="2438400"/>
            <a:ext cx="4767471" cy="3809999"/>
          </a:xfrm>
        </p:spPr>
        <p:txBody>
          <a:bodyPr>
            <a:normAutofit/>
          </a:bodyPr>
          <a:lstStyle/>
          <a:p>
            <a:pPr lvl="0">
              <a:lnSpc>
                <a:spcPct val="90000"/>
              </a:lnSpc>
            </a:pPr>
            <a:r>
              <a:rPr lang="en-US" sz="1400"/>
              <a:t>Be proactive and prepared - develop a data breach response plan that outlines the roles, responsibilities, procedures, and resources for data breach notification and communication</a:t>
            </a:r>
          </a:p>
          <a:p>
            <a:pPr lvl="0">
              <a:lnSpc>
                <a:spcPct val="90000"/>
              </a:lnSpc>
            </a:pPr>
            <a:r>
              <a:rPr lang="en-US" sz="1400"/>
              <a:t>Be timely and accurate - notify the affected stakeholders as soon as possible after discovering a data breach, without unreasonable delay</a:t>
            </a:r>
          </a:p>
          <a:p>
            <a:pPr lvl="0">
              <a:lnSpc>
                <a:spcPct val="90000"/>
              </a:lnSpc>
            </a:pPr>
            <a:r>
              <a:rPr lang="en-US" sz="1400"/>
              <a:t>Be clear and concise - use plain and simple language that is easy to understand by the intended audience</a:t>
            </a:r>
          </a:p>
          <a:p>
            <a:pPr lvl="0">
              <a:lnSpc>
                <a:spcPct val="90000"/>
              </a:lnSpc>
            </a:pPr>
            <a:r>
              <a:rPr lang="en-US" sz="1400"/>
              <a:t>Be respectful and empathetic - acknowledge the impact and harm caused by the data breach to the stakeholders</a:t>
            </a:r>
          </a:p>
          <a:p>
            <a:pPr lvl="0">
              <a:lnSpc>
                <a:spcPct val="90000"/>
              </a:lnSpc>
            </a:pPr>
            <a:r>
              <a:rPr lang="en-US" sz="1400"/>
              <a:t>Be honest and accountable - admit responsibility and liability for the data breach, if applicable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648930" y="629266"/>
            <a:ext cx="6188190" cy="1622321"/>
          </a:xfrm>
        </p:spPr>
        <p:txBody>
          <a:bodyPr>
            <a:normAutofit/>
          </a:bodyPr>
          <a:lstStyle/>
          <a:p>
            <a:r>
              <a:rPr lang="en-US">
                <a:solidFill>
                  <a:srgbClr val="EBEBEB"/>
                </a:solidFill>
              </a:rPr>
              <a:t>Resilient Defenses &amp; Responsible Practices</a:t>
            </a:r>
          </a:p>
        </p:txBody>
      </p:sp>
      <p:sp>
        <p:nvSpPr>
          <p:cNvPr id="3" name="Content Placeholder"/>
          <p:cNvSpPr>
            <a:spLocks noGrp="1"/>
          </p:cNvSpPr>
          <p:nvPr>
            <p:ph idx="1"/>
          </p:nvPr>
        </p:nvSpPr>
        <p:spPr>
          <a:xfrm>
            <a:off x="648930" y="2438400"/>
            <a:ext cx="6188189" cy="3785419"/>
          </a:xfrm>
        </p:spPr>
        <p:txBody>
          <a:bodyPr>
            <a:normAutofit/>
          </a:bodyPr>
          <a:lstStyle/>
          <a:p>
            <a:pPr lvl="0"/>
            <a:r>
              <a:rPr lang="en-US">
                <a:solidFill>
                  <a:srgbClr val="FFFFFF"/>
                </a:solidFill>
              </a:rPr>
              <a:t>Principle 1: Respect for autonomy</a:t>
            </a:r>
          </a:p>
          <a:p>
            <a:pPr lvl="0"/>
            <a:r>
              <a:rPr lang="en-US">
                <a:solidFill>
                  <a:srgbClr val="FFFFFF"/>
                </a:solidFill>
              </a:rPr>
              <a:t>Principle 2: Beneficence and non-maleficence</a:t>
            </a:r>
          </a:p>
          <a:p>
            <a:pPr lvl="0"/>
            <a:r>
              <a:rPr lang="en-US">
                <a:solidFill>
                  <a:srgbClr val="FFFFFF"/>
                </a:solidFill>
              </a:rPr>
              <a:t>Principle 3: Justice</a:t>
            </a:r>
          </a:p>
          <a:p>
            <a:pPr lvl="0"/>
            <a:r>
              <a:rPr lang="en-US">
                <a:solidFill>
                  <a:srgbClr val="FFFFFF"/>
                </a:solidFill>
              </a:rPr>
              <a:t>Principle 4: Accountability</a:t>
            </a:r>
          </a:p>
          <a:p>
            <a:pPr lvl="0"/>
            <a:r>
              <a:rPr lang="en-US">
                <a:solidFill>
                  <a:srgbClr val="FFFFFF"/>
                </a:solidFill>
              </a:rPr>
              <a:t>Principle 5: Education</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A calculus formula">
            <a:extLst>
              <a:ext uri="{FF2B5EF4-FFF2-40B4-BE49-F238E27FC236}">
                <a16:creationId xmlns:a16="http://schemas.microsoft.com/office/drawing/2014/main" id="{2C1E12A2-A29E-5E08-880F-2FC115A5FC12}"/>
              </a:ext>
            </a:extLst>
          </p:cNvPr>
          <p:cNvPicPr>
            <a:picLocks noChangeAspect="1"/>
          </p:cNvPicPr>
          <p:nvPr/>
        </p:nvPicPr>
        <p:blipFill rotWithShape="1">
          <a:blip r:embed="rId3"/>
          <a:srcRect l="22824" r="28867"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648930" y="629266"/>
            <a:ext cx="6188190" cy="1622321"/>
          </a:xfrm>
        </p:spPr>
        <p:txBody>
          <a:bodyPr>
            <a:normAutofit/>
          </a:bodyPr>
          <a:lstStyle/>
          <a:p>
            <a:r>
              <a:rPr lang="en-US">
                <a:solidFill>
                  <a:srgbClr val="EBEBEB"/>
                </a:solidFill>
              </a:rPr>
              <a:t>Resilient Defenses &amp; Responsible Practices</a:t>
            </a:r>
          </a:p>
        </p:txBody>
      </p:sp>
      <p:sp>
        <p:nvSpPr>
          <p:cNvPr id="3" name="Content Placeholder"/>
          <p:cNvSpPr>
            <a:spLocks noGrp="1"/>
          </p:cNvSpPr>
          <p:nvPr>
            <p:ph idx="1"/>
          </p:nvPr>
        </p:nvSpPr>
        <p:spPr>
          <a:xfrm>
            <a:off x="648930" y="2438400"/>
            <a:ext cx="6188189" cy="3785419"/>
          </a:xfrm>
        </p:spPr>
        <p:txBody>
          <a:bodyPr>
            <a:normAutofit/>
          </a:bodyPr>
          <a:lstStyle/>
          <a:p>
            <a:pPr lvl="0">
              <a:lnSpc>
                <a:spcPct val="90000"/>
              </a:lnSpc>
            </a:pPr>
            <a:r>
              <a:rPr lang="en-US" sz="1600">
                <a:solidFill>
                  <a:srgbClr val="FFFFFF"/>
                </a:solidFill>
              </a:rPr>
              <a:t>Developing a cybersecurity strategy and governance framework that aligns with your organizational goals and objectives, and involves board engagement and oversight</a:t>
            </a:r>
          </a:p>
          <a:p>
            <a:pPr lvl="0">
              <a:lnSpc>
                <a:spcPct val="90000"/>
              </a:lnSpc>
            </a:pPr>
            <a:r>
              <a:rPr lang="en-US" sz="1600">
                <a:solidFill>
                  <a:srgbClr val="FFFFFF"/>
                </a:solidFill>
              </a:rPr>
              <a:t>Implementing a cyber risk management process that identifies, assesses, treats and monitors cyber risks, including those related to third parties such as vendors or partners</a:t>
            </a:r>
          </a:p>
          <a:p>
            <a:pPr lvl="0">
              <a:lnSpc>
                <a:spcPct val="90000"/>
              </a:lnSpc>
            </a:pPr>
            <a:r>
              <a:rPr lang="en-US" sz="1600">
                <a:solidFill>
                  <a:srgbClr val="FFFFFF"/>
                </a:solidFill>
              </a:rPr>
              <a:t>Collaborating and sharing information with other organizations, security agencies and law enforcement entities to enhance your situational awareness, threat intelligence and incident response capabilities</a:t>
            </a:r>
          </a:p>
          <a:p>
            <a:pPr lvl="0">
              <a:lnSpc>
                <a:spcPct val="90000"/>
              </a:lnSpc>
            </a:pPr>
            <a:r>
              <a:rPr lang="en-US" sz="1600">
                <a:solidFill>
                  <a:srgbClr val="FFFFFF"/>
                </a:solidFill>
              </a:rPr>
              <a:t>Managing your assets effectively by maintaining an inventory of your critical internal and external assets , and ensuring their visibility, availability and integrity</a:t>
            </a:r>
          </a:p>
        </p:txBody>
      </p:sp>
      <p:sp>
        <p:nvSpPr>
          <p:cNvPr id="18"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9" name="Picture 18" descr="Checkmate in a chess game">
            <a:extLst>
              <a:ext uri="{FF2B5EF4-FFF2-40B4-BE49-F238E27FC236}">
                <a16:creationId xmlns:a16="http://schemas.microsoft.com/office/drawing/2014/main" id="{D5B41DE0-EB70-A37F-BB93-A0224A1369CC}"/>
              </a:ext>
            </a:extLst>
          </p:cNvPr>
          <p:cNvPicPr>
            <a:picLocks noChangeAspect="1"/>
          </p:cNvPicPr>
          <p:nvPr/>
        </p:nvPicPr>
        <p:blipFill rotWithShape="1">
          <a:blip r:embed="rId3"/>
          <a:srcRect l="21333" r="23846" b="1"/>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5411931" y="452718"/>
            <a:ext cx="4638903" cy="1400530"/>
          </a:xfrm>
        </p:spPr>
        <p:txBody>
          <a:bodyPr>
            <a:normAutofit/>
          </a:bodyPr>
          <a:lstStyle/>
          <a:p>
            <a:pPr>
              <a:lnSpc>
                <a:spcPct val="90000"/>
              </a:lnSpc>
            </a:pPr>
            <a:r>
              <a:rPr lang="en-US" sz="3600"/>
              <a:t>2.1 Cybersecurity Body of Knowledge</a:t>
            </a:r>
          </a:p>
        </p:txBody>
      </p:sp>
      <p:sp>
        <p:nvSpPr>
          <p:cNvPr id="15"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6" name="Picture 15" descr="Padlock on computer motherboard">
            <a:extLst>
              <a:ext uri="{FF2B5EF4-FFF2-40B4-BE49-F238E27FC236}">
                <a16:creationId xmlns:a16="http://schemas.microsoft.com/office/drawing/2014/main" id="{92B8CC34-5A58-9FA1-8C81-F7F276187FA9}"/>
              </a:ext>
            </a:extLst>
          </p:cNvPr>
          <p:cNvPicPr>
            <a:picLocks noChangeAspect="1"/>
          </p:cNvPicPr>
          <p:nvPr/>
        </p:nvPicPr>
        <p:blipFill rotWithShape="1">
          <a:blip r:embed="rId3"/>
          <a:srcRect l="14121" r="37474" b="-1"/>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3" name="Rectangle 12">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 name="Content Placeholder"/>
          <p:cNvSpPr>
            <a:spLocks noGrp="1"/>
          </p:cNvSpPr>
          <p:nvPr>
            <p:ph idx="1"/>
          </p:nvPr>
        </p:nvSpPr>
        <p:spPr>
          <a:xfrm>
            <a:off x="5410950" y="2052918"/>
            <a:ext cx="4638903" cy="4195481"/>
          </a:xfrm>
        </p:spPr>
        <p:txBody>
          <a:bodyPr>
            <a:normAutofit/>
          </a:bodyPr>
          <a:lstStyle/>
          <a:p>
            <a:pPr lvl="0">
              <a:lnSpc>
                <a:spcPct val="90000"/>
              </a:lnSpc>
            </a:pPr>
            <a:r>
              <a:rPr lang="en-US" sz="1600" dirty="0"/>
              <a:t>Access Control and Identity Management - covers the principles and practices involved in managing access to systems, networks, and resources, as well as establishing and maintaining user identities</a:t>
            </a:r>
          </a:p>
          <a:p>
            <a:pPr lvl="0">
              <a:lnSpc>
                <a:spcPct val="90000"/>
              </a:lnSpc>
            </a:pPr>
            <a:r>
              <a:rPr lang="en-US" sz="1600" dirty="0"/>
              <a:t>Cybersecurity Architecture - addresses the design and implementation of secure systems and networks, considering factors such as threat modelling, security controls, and risk management</a:t>
            </a:r>
          </a:p>
          <a:p>
            <a:pPr lvl="0">
              <a:lnSpc>
                <a:spcPct val="90000"/>
              </a:lnSpc>
            </a:pPr>
            <a:r>
              <a:rPr lang="en-US" sz="1600" dirty="0"/>
              <a:t>Cybersecurity Governance and Management - explores the organizational aspects of cybersecurity, including governance frameworks, policies, regulations, risk assessment, and incident response planning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AU"/>
          </a:p>
        </p:txBody>
      </p:sp>
      <p:sp>
        <p:nvSpPr>
          <p:cNvPr id="2" name="Title"/>
          <p:cNvSpPr>
            <a:spLocks noGrp="1"/>
          </p:cNvSpPr>
          <p:nvPr>
            <p:ph type="title"/>
          </p:nvPr>
        </p:nvSpPr>
        <p:spPr>
          <a:xfrm>
            <a:off x="1103312" y="452718"/>
            <a:ext cx="8947522" cy="1400530"/>
          </a:xfrm>
        </p:spPr>
        <p:txBody>
          <a:bodyPr anchor="ctr">
            <a:normAutofit/>
          </a:bodyPr>
          <a:lstStyle/>
          <a:p>
            <a:r>
              <a:rPr lang="en-US">
                <a:solidFill>
                  <a:srgbClr val="FFFFFF"/>
                </a:solidFill>
              </a:rPr>
              <a:t>Resilient Defenses &amp; Responsible Practices</a:t>
            </a:r>
          </a:p>
        </p:txBody>
      </p:sp>
      <p:sp>
        <p:nvSpPr>
          <p:cNvPr id="3" name="Content Placeholder"/>
          <p:cNvSpPr>
            <a:spLocks noGrp="1"/>
          </p:cNvSpPr>
          <p:nvPr>
            <p:ph idx="1"/>
          </p:nvPr>
        </p:nvSpPr>
        <p:spPr>
          <a:xfrm>
            <a:off x="1103312" y="2763520"/>
            <a:ext cx="8946541" cy="3484879"/>
          </a:xfrm>
        </p:spPr>
        <p:txBody>
          <a:bodyPr>
            <a:normAutofit/>
          </a:bodyPr>
          <a:lstStyle/>
          <a:p>
            <a:pPr lvl="0"/>
            <a:r>
              <a:rPr lang="en-US" dirty="0"/>
              <a:t>Implementing protective measures and controls based on the Australian Signals Directorate’s Strategies to mitigate targeted cyber intrusions , as well as additional controls such as encryption for data in transit</a:t>
            </a:r>
          </a:p>
          <a:p>
            <a:pPr lvl="0"/>
            <a:r>
              <a:rPr lang="en-US" dirty="0"/>
              <a:t>Using detection systems and processes that enable continuous monitoring of your systems and networks, and leverage data analytics to integrate sources of threats in real time</a:t>
            </a:r>
          </a:p>
        </p:txBody>
      </p:sp>
    </p:spTree>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AU"/>
          </a:p>
        </p:txBody>
      </p:sp>
      <p:sp>
        <p:nvSpPr>
          <p:cNvPr id="2" name="Title"/>
          <p:cNvSpPr>
            <a:spLocks noGrp="1"/>
          </p:cNvSpPr>
          <p:nvPr>
            <p:ph type="title"/>
          </p:nvPr>
        </p:nvSpPr>
        <p:spPr>
          <a:xfrm>
            <a:off x="806195" y="804672"/>
            <a:ext cx="3521359" cy="5248656"/>
          </a:xfrm>
        </p:spPr>
        <p:txBody>
          <a:bodyPr anchor="ctr">
            <a:normAutofit/>
          </a:bodyPr>
          <a:lstStyle/>
          <a:p>
            <a:pPr algn="ctr"/>
            <a:r>
              <a:rPr lang="en-US" sz="3900"/>
              <a:t>The Human Element in Cybersecurity</a:t>
            </a:r>
          </a:p>
        </p:txBody>
      </p:sp>
      <p:sp>
        <p:nvSpPr>
          <p:cNvPr id="3" name="Content Placeholder"/>
          <p:cNvSpPr>
            <a:spLocks noGrp="1"/>
          </p:cNvSpPr>
          <p:nvPr>
            <p:ph idx="1"/>
          </p:nvPr>
        </p:nvSpPr>
        <p:spPr>
          <a:xfrm>
            <a:off x="4975861" y="804671"/>
            <a:ext cx="6399930" cy="5248657"/>
          </a:xfrm>
        </p:spPr>
        <p:txBody>
          <a:bodyPr anchor="ctr">
            <a:normAutofit/>
          </a:bodyPr>
          <a:lstStyle/>
          <a:p>
            <a:pPr lvl="0">
              <a:lnSpc>
                <a:spcPct val="90000"/>
              </a:lnSpc>
            </a:pPr>
            <a:r>
              <a:rPr lang="en-US" dirty="0"/>
              <a:t>Offering continuous training opportunities for all staff members, from the CEO to the receptionist, on their role in protecting the organization from cyber risks</a:t>
            </a:r>
          </a:p>
          <a:p>
            <a:pPr lvl="0">
              <a:lnSpc>
                <a:spcPct val="90000"/>
              </a:lnSpc>
            </a:pPr>
            <a:r>
              <a:rPr lang="en-US" dirty="0"/>
              <a:t>Deploying advanced email protections, such as spam filters, phishing simulations and email encryption, to reduce the chances of falling victim to malicious messages</a:t>
            </a:r>
          </a:p>
          <a:p>
            <a:pPr lvl="0">
              <a:lnSpc>
                <a:spcPct val="90000"/>
              </a:lnSpc>
            </a:pPr>
            <a:r>
              <a:rPr lang="en-US" dirty="0"/>
              <a:t>Revisiting the approach to password security, such as enforcing strong and unique passwords, using password managers and changing passwords regularly</a:t>
            </a:r>
          </a:p>
          <a:p>
            <a:pPr lvl="0">
              <a:lnSpc>
                <a:spcPct val="90000"/>
              </a:lnSpc>
            </a:pPr>
            <a:r>
              <a:rPr lang="en-US" dirty="0"/>
              <a:t>Updating multifactor authentication controls, such as using biometric or token-based verification methods, to add an extra layer of security for accessing sensitive data or systems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8" name="Freeform: Shape 17">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 name="Title"/>
          <p:cNvSpPr>
            <a:spLocks noGrp="1"/>
          </p:cNvSpPr>
          <p:nvPr>
            <p:ph type="title"/>
          </p:nvPr>
        </p:nvSpPr>
        <p:spPr>
          <a:xfrm>
            <a:off x="653143" y="1645920"/>
            <a:ext cx="3522879" cy="4470821"/>
          </a:xfrm>
        </p:spPr>
        <p:txBody>
          <a:bodyPr>
            <a:normAutofit/>
          </a:bodyPr>
          <a:lstStyle/>
          <a:p>
            <a:pPr algn="r"/>
            <a:r>
              <a:rPr lang="en-US" sz="3900">
                <a:solidFill>
                  <a:srgbClr val="FFFFFF"/>
                </a:solidFill>
              </a:rPr>
              <a:t>The Human Element in Cybersecurity</a:t>
            </a:r>
          </a:p>
        </p:txBody>
      </p:sp>
      <p:sp>
        <p:nvSpPr>
          <p:cNvPr id="3" name="Content Placeholder"/>
          <p:cNvSpPr>
            <a:spLocks noGrp="1"/>
          </p:cNvSpPr>
          <p:nvPr>
            <p:ph idx="1"/>
          </p:nvPr>
        </p:nvSpPr>
        <p:spPr>
          <a:xfrm>
            <a:off x="5204109" y="1645920"/>
            <a:ext cx="5919503" cy="4470821"/>
          </a:xfrm>
        </p:spPr>
        <p:txBody>
          <a:bodyPr>
            <a:normAutofit/>
          </a:bodyPr>
          <a:lstStyle/>
          <a:p>
            <a:pPr lvl="0"/>
            <a:r>
              <a:rPr lang="en-US" dirty="0"/>
              <a:t>Using insider threat protection technology, such as user behaviour analytics or data loss prevention tools, to monitor and detect abnormal or suspicious activities by authorized users</a:t>
            </a:r>
          </a:p>
        </p:txBody>
      </p:sp>
    </p:spTree>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 name="Rectangle 12">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 name="Title"/>
          <p:cNvSpPr>
            <a:spLocks noGrp="1"/>
          </p:cNvSpPr>
          <p:nvPr>
            <p:ph type="ctrTitle"/>
          </p:nvPr>
        </p:nvSpPr>
        <p:spPr>
          <a:xfrm>
            <a:off x="5214033" y="1266958"/>
            <a:ext cx="6248624" cy="4528457"/>
          </a:xfrm>
        </p:spPr>
        <p:txBody>
          <a:bodyPr anchor="ctr">
            <a:normAutofit/>
          </a:bodyPr>
          <a:lstStyle/>
          <a:p>
            <a:r>
              <a:rPr lang="en-US" dirty="0"/>
              <a:t>2.4 Ethical Hacking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adlock on computer motherboard">
            <a:extLst>
              <a:ext uri="{FF2B5EF4-FFF2-40B4-BE49-F238E27FC236}">
                <a16:creationId xmlns:a16="http://schemas.microsoft.com/office/drawing/2014/main" id="{215B18F4-080F-CAC3-46E0-754CDBCDD979}"/>
              </a:ext>
            </a:extLst>
          </p:cNvPr>
          <p:cNvPicPr>
            <a:picLocks noChangeAspect="1"/>
          </p:cNvPicPr>
          <p:nvPr/>
        </p:nvPicPr>
        <p:blipFill rotWithShape="1">
          <a:blip r:embed="rId2">
            <a:alphaModFix amt="35000"/>
          </a:blip>
          <a:srcRect b="15730"/>
          <a:stretch/>
        </p:blipFill>
        <p:spPr>
          <a:xfrm>
            <a:off x="20" y="-1"/>
            <a:ext cx="12191980" cy="6858000"/>
          </a:xfrm>
          <a:prstGeom prst="rect">
            <a:avLst/>
          </a:prstGeom>
        </p:spPr>
      </p:pic>
      <p:sp>
        <p:nvSpPr>
          <p:cNvPr id="2" name="Title"/>
          <p:cNvSpPr>
            <a:spLocks noGrp="1"/>
          </p:cNvSpPr>
          <p:nvPr>
            <p:ph type="title"/>
          </p:nvPr>
        </p:nvSpPr>
        <p:spPr>
          <a:xfrm>
            <a:off x="646111" y="452718"/>
            <a:ext cx="9404723" cy="1400530"/>
          </a:xfrm>
        </p:spPr>
        <p:txBody>
          <a:bodyPr>
            <a:normAutofit/>
          </a:bodyPr>
          <a:lstStyle/>
          <a:p>
            <a:r>
              <a:rPr lang="en-US" dirty="0"/>
              <a:t>A Proactive Approach to Security</a:t>
            </a:r>
          </a:p>
        </p:txBody>
      </p:sp>
      <p:sp>
        <p:nvSpPr>
          <p:cNvPr id="9" name="Rectangle 8">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 name="Content Placeholder"/>
          <p:cNvSpPr>
            <a:spLocks noGrp="1"/>
          </p:cNvSpPr>
          <p:nvPr>
            <p:ph idx="1"/>
          </p:nvPr>
        </p:nvSpPr>
        <p:spPr>
          <a:xfrm>
            <a:off x="1103312" y="2052918"/>
            <a:ext cx="8946541" cy="4195481"/>
          </a:xfrm>
        </p:spPr>
        <p:txBody>
          <a:bodyPr>
            <a:normAutofit/>
          </a:bodyPr>
          <a:lstStyle/>
          <a:p>
            <a:pPr lvl="0"/>
            <a:r>
              <a:rPr lang="en-US" dirty="0"/>
              <a:t>Establishing clear policies and procedures for ethical hacking activities, such as defining the scope, objectives, methods, and reporting mechanisms</a:t>
            </a:r>
          </a:p>
          <a:p>
            <a:pPr lvl="0"/>
            <a:r>
              <a:rPr lang="en-US" dirty="0"/>
              <a:t>Obtaining written authorization from the owners or operators of the systems to be hacked and ensuring that the hacking activities do not violate any contractual or legal obligations</a:t>
            </a:r>
          </a:p>
          <a:p>
            <a:pPr lvl="0"/>
            <a:r>
              <a:rPr lang="en-US" dirty="0"/>
              <a:t>Conducting regular security assessments and audits to identify and remediate vulnerabilities, and using only approved tools and techniques that minimize the impact on the systems</a:t>
            </a:r>
          </a:p>
          <a:p>
            <a:pPr lvl="0"/>
            <a:r>
              <a:rPr lang="en-US" dirty="0"/>
              <a:t>Educating and training staff on ethical hacking skills and principles and ensuring that they follow the code of conduct and professional standards of the industry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AU"/>
          </a:p>
        </p:txBody>
      </p:sp>
      <p:sp>
        <p:nvSpPr>
          <p:cNvPr id="2" name="Title"/>
          <p:cNvSpPr>
            <a:spLocks noGrp="1"/>
          </p:cNvSpPr>
          <p:nvPr>
            <p:ph type="title"/>
          </p:nvPr>
        </p:nvSpPr>
        <p:spPr>
          <a:xfrm>
            <a:off x="806195" y="804672"/>
            <a:ext cx="3521359" cy="5248656"/>
          </a:xfrm>
        </p:spPr>
        <p:txBody>
          <a:bodyPr anchor="ctr">
            <a:normAutofit/>
          </a:bodyPr>
          <a:lstStyle/>
          <a:p>
            <a:pPr algn="ctr"/>
            <a:r>
              <a:rPr lang="en-US" dirty="0"/>
              <a:t>A Proactive Approach to Security</a:t>
            </a:r>
            <a:endParaRPr lang="en-US"/>
          </a:p>
        </p:txBody>
      </p:sp>
      <p:sp>
        <p:nvSpPr>
          <p:cNvPr id="3" name="Content Placeholder"/>
          <p:cNvSpPr>
            <a:spLocks noGrp="1"/>
          </p:cNvSpPr>
          <p:nvPr>
            <p:ph idx="1"/>
          </p:nvPr>
        </p:nvSpPr>
        <p:spPr>
          <a:xfrm>
            <a:off x="4975861" y="804671"/>
            <a:ext cx="6399930" cy="5248657"/>
          </a:xfrm>
        </p:spPr>
        <p:txBody>
          <a:bodyPr anchor="ctr">
            <a:normAutofit/>
          </a:bodyPr>
          <a:lstStyle/>
          <a:p>
            <a:pPr lvl="0"/>
            <a:r>
              <a:rPr lang="en-US" dirty="0"/>
              <a:t>Collaborating with other stakeholders, such as law enforcement agencies, regulators, or industry associations, to share information, best practices, and lessons learned</a:t>
            </a:r>
          </a:p>
          <a:p>
            <a:pPr lvl="0"/>
            <a:r>
              <a:rPr lang="en-US" dirty="0"/>
              <a:t>Cybersecurity Laws and Regulations Report 2023 Australia, which covers common issues in cybersecurity laws and regulations in Australia</a:t>
            </a:r>
          </a:p>
          <a:p>
            <a:pPr lvl="0"/>
            <a:r>
              <a:rPr lang="en-US" dirty="0"/>
              <a:t>Cybersecurity</a:t>
            </a:r>
          </a:p>
          <a:p>
            <a:pPr lvl="0"/>
            <a:r>
              <a:rPr lang="en-US" dirty="0"/>
              <a:t>Who is Liable when Business Emails are Hacked?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AU"/>
          </a:p>
        </p:txBody>
      </p:sp>
      <p:sp>
        <p:nvSpPr>
          <p:cNvPr id="2" name="Title"/>
          <p:cNvSpPr>
            <a:spLocks noGrp="1"/>
          </p:cNvSpPr>
          <p:nvPr>
            <p:ph type="title"/>
          </p:nvPr>
        </p:nvSpPr>
        <p:spPr>
          <a:xfrm>
            <a:off x="806195" y="804672"/>
            <a:ext cx="3521359" cy="5248656"/>
          </a:xfrm>
        </p:spPr>
        <p:txBody>
          <a:bodyPr anchor="ctr">
            <a:normAutofit/>
          </a:bodyPr>
          <a:lstStyle/>
          <a:p>
            <a:pPr algn="ctr"/>
            <a:r>
              <a:rPr lang="en-US" dirty="0"/>
              <a:t>A Proactive Approach to Security</a:t>
            </a:r>
            <a:endParaRPr lang="en-US"/>
          </a:p>
        </p:txBody>
      </p:sp>
      <p:sp>
        <p:nvSpPr>
          <p:cNvPr id="3" name="Content Placeholder"/>
          <p:cNvSpPr>
            <a:spLocks noGrp="1"/>
          </p:cNvSpPr>
          <p:nvPr>
            <p:ph idx="1"/>
          </p:nvPr>
        </p:nvSpPr>
        <p:spPr>
          <a:xfrm>
            <a:off x="4975861" y="804671"/>
            <a:ext cx="6399930" cy="5248657"/>
          </a:xfrm>
        </p:spPr>
        <p:txBody>
          <a:bodyPr anchor="ctr">
            <a:normAutofit/>
          </a:bodyPr>
          <a:lstStyle/>
          <a:p>
            <a:pPr lvl="0">
              <a:lnSpc>
                <a:spcPct val="90000"/>
              </a:lnSpc>
            </a:pPr>
            <a:r>
              <a:rPr lang="en-US" dirty="0"/>
              <a:t>Obtain written consent from the client or the target organization before conducting any penetration testing or vulnerability assessment</a:t>
            </a:r>
            <a:endParaRPr lang="en-US"/>
          </a:p>
          <a:p>
            <a:pPr lvl="0">
              <a:lnSpc>
                <a:spcPct val="90000"/>
              </a:lnSpc>
            </a:pPr>
            <a:r>
              <a:rPr lang="en-US" dirty="0"/>
              <a:t>Follow the principle of least privilege and only access the minimum amount of data and systems necessary to perform the ethical hacking task</a:t>
            </a:r>
            <a:endParaRPr lang="en-US"/>
          </a:p>
          <a:p>
            <a:pPr lvl="0">
              <a:lnSpc>
                <a:spcPct val="90000"/>
              </a:lnSpc>
            </a:pPr>
            <a:r>
              <a:rPr lang="en-US" dirty="0"/>
              <a:t>Report any findings or incidents to the client or the target organization in a timely and transparent manner</a:t>
            </a:r>
            <a:endParaRPr lang="en-US"/>
          </a:p>
          <a:p>
            <a:pPr lvl="0">
              <a:lnSpc>
                <a:spcPct val="90000"/>
              </a:lnSpc>
            </a:pPr>
            <a:r>
              <a:rPr lang="en-US" dirty="0"/>
              <a:t>Adhere to the relevant laws, regulations, standards, and codes of ethics that apply to the ethical hacking domain</a:t>
            </a:r>
            <a:endParaRPr lang="en-US"/>
          </a:p>
          <a:p>
            <a:pPr lvl="0">
              <a:lnSpc>
                <a:spcPct val="90000"/>
              </a:lnSpc>
            </a:pPr>
            <a:r>
              <a:rPr lang="en-US" dirty="0"/>
              <a:t>Maintain a high level of professionalism and integrity throughout the ethical hacking process</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Aerial view of a highway near the ocean">
            <a:extLst>
              <a:ext uri="{FF2B5EF4-FFF2-40B4-BE49-F238E27FC236}">
                <a16:creationId xmlns:a16="http://schemas.microsoft.com/office/drawing/2014/main" id="{4E7A3784-8749-1963-CF29-E1D86F8BA2A2}"/>
              </a:ext>
            </a:extLst>
          </p:cNvPr>
          <p:cNvPicPr>
            <a:picLocks noChangeAspect="1"/>
          </p:cNvPicPr>
          <p:nvPr/>
        </p:nvPicPr>
        <p:blipFill rotWithShape="1">
          <a:blip r:embed="rId3">
            <a:duotone>
              <a:prstClr val="black"/>
              <a:schemeClr val="accent5">
                <a:tint val="45000"/>
                <a:satMod val="400000"/>
              </a:schemeClr>
            </a:duotone>
            <a:alphaModFix amt="15000"/>
          </a:blip>
          <a:srcRect t="11833" b="13167"/>
          <a:stretch/>
        </p:blipFill>
        <p:spPr>
          <a:xfrm>
            <a:off x="20" y="10"/>
            <a:ext cx="12191980" cy="6857990"/>
          </a:xfrm>
          <a:prstGeom prst="rect">
            <a:avLst/>
          </a:prstGeom>
        </p:spPr>
      </p:pic>
      <p:sp>
        <p:nvSpPr>
          <p:cNvPr id="2" name="Title 1">
            <a:extLst>
              <a:ext uri="{FF2B5EF4-FFF2-40B4-BE49-F238E27FC236}">
                <a16:creationId xmlns:a16="http://schemas.microsoft.com/office/drawing/2014/main" id="{F0CE60E8-5B1A-407D-4F51-B7A57DC37346}"/>
              </a:ext>
            </a:extLst>
          </p:cNvPr>
          <p:cNvSpPr>
            <a:spLocks noGrp="1"/>
          </p:cNvSpPr>
          <p:nvPr>
            <p:ph type="title"/>
          </p:nvPr>
        </p:nvSpPr>
        <p:spPr>
          <a:xfrm>
            <a:off x="646111" y="452718"/>
            <a:ext cx="9404723" cy="1400530"/>
          </a:xfrm>
        </p:spPr>
        <p:txBody>
          <a:bodyPr>
            <a:normAutofit/>
          </a:bodyPr>
          <a:lstStyle/>
          <a:p>
            <a:endParaRPr lang="en-AU" dirty="0"/>
          </a:p>
        </p:txBody>
      </p:sp>
      <p:sp>
        <p:nvSpPr>
          <p:cNvPr id="9" name="Rectangle 8">
            <a:extLst>
              <a:ext uri="{FF2B5EF4-FFF2-40B4-BE49-F238E27FC236}">
                <a16:creationId xmlns:a16="http://schemas.microsoft.com/office/drawing/2014/main" id="{909FE742-1A27-4AEF-B5F0-F8C383EAB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 name="Content Placeholder 2">
            <a:extLst>
              <a:ext uri="{FF2B5EF4-FFF2-40B4-BE49-F238E27FC236}">
                <a16:creationId xmlns:a16="http://schemas.microsoft.com/office/drawing/2014/main" id="{1F0126A2-6D05-9644-9441-8641ABF5922D}"/>
              </a:ext>
            </a:extLst>
          </p:cNvPr>
          <p:cNvSpPr>
            <a:spLocks noGrp="1"/>
          </p:cNvSpPr>
          <p:nvPr>
            <p:ph idx="1"/>
          </p:nvPr>
        </p:nvSpPr>
        <p:spPr>
          <a:xfrm>
            <a:off x="1103312" y="2052918"/>
            <a:ext cx="8946541" cy="4195481"/>
          </a:xfrm>
        </p:spPr>
        <p:txBody>
          <a:bodyPr anchor="ctr">
            <a:normAutofit/>
          </a:bodyPr>
          <a:lstStyle/>
          <a:p>
            <a:pPr marL="0" indent="0">
              <a:buNone/>
            </a:pPr>
            <a:r>
              <a:rPr lang="en-AU" sz="4600" dirty="0"/>
              <a:t>Thank You</a:t>
            </a:r>
          </a:p>
        </p:txBody>
      </p:sp>
    </p:spTree>
    <p:extLst>
      <p:ext uri="{BB962C8B-B14F-4D97-AF65-F5344CB8AC3E}">
        <p14:creationId xmlns:p14="http://schemas.microsoft.com/office/powerpoint/2010/main" val="2370137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5411931" y="452718"/>
            <a:ext cx="4638903" cy="1400530"/>
          </a:xfrm>
        </p:spPr>
        <p:txBody>
          <a:bodyPr>
            <a:normAutofit/>
          </a:bodyPr>
          <a:lstStyle/>
          <a:p>
            <a:pPr>
              <a:lnSpc>
                <a:spcPct val="90000"/>
              </a:lnSpc>
            </a:pPr>
            <a:r>
              <a:rPr lang="en-US" sz="3600"/>
              <a:t>2.1 Cybersecurity Body of Knowledge</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BCFDF1B9-4A43-8349-B4F2-54553EDBE10C}"/>
              </a:ext>
            </a:extLst>
          </p:cNvPr>
          <p:cNvPicPr>
            <a:picLocks noChangeAspect="1"/>
          </p:cNvPicPr>
          <p:nvPr/>
        </p:nvPicPr>
        <p:blipFill rotWithShape="1">
          <a:blip r:embed="rId3"/>
          <a:srcRect l="5911" r="45684" b="-1"/>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3" name="Rectangle 12">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 name="Content Placeholder"/>
          <p:cNvSpPr>
            <a:spLocks noGrp="1"/>
          </p:cNvSpPr>
          <p:nvPr>
            <p:ph idx="1"/>
          </p:nvPr>
        </p:nvSpPr>
        <p:spPr>
          <a:xfrm>
            <a:off x="5410950" y="2052918"/>
            <a:ext cx="4638903" cy="4195481"/>
          </a:xfrm>
        </p:spPr>
        <p:txBody>
          <a:bodyPr>
            <a:normAutofit/>
          </a:bodyPr>
          <a:lstStyle/>
          <a:p>
            <a:pPr lvl="0">
              <a:lnSpc>
                <a:spcPct val="90000"/>
              </a:lnSpc>
            </a:pPr>
            <a:r>
              <a:rPr lang="en-US" sz="1400" dirty="0"/>
              <a:t>Digital Forensics and Incident Response - focuses on the techniques and methodologies employed in the investigation and analysis of cyber incidents, as well as the appropriate response measures</a:t>
            </a:r>
          </a:p>
          <a:p>
            <a:pPr lvl="0">
              <a:lnSpc>
                <a:spcPct val="90000"/>
              </a:lnSpc>
            </a:pPr>
            <a:r>
              <a:rPr lang="en-US" sz="1400" dirty="0"/>
              <a:t>Human Factors in Cybersecurity - recognizes the critical role of human </a:t>
            </a:r>
            <a:r>
              <a:rPr lang="en-US" sz="1400" dirty="0" err="1"/>
              <a:t>behaviour</a:t>
            </a:r>
            <a:r>
              <a:rPr lang="en-US" sz="1400" dirty="0"/>
              <a:t> and psychology in cybersecurity, covering topics such as security awareness, training, and usability considerations</a:t>
            </a:r>
          </a:p>
          <a:p>
            <a:pPr lvl="0">
              <a:lnSpc>
                <a:spcPct val="90000"/>
              </a:lnSpc>
            </a:pPr>
            <a:r>
              <a:rPr lang="en-US" sz="1400" dirty="0"/>
              <a:t>Information Assurance - encompasses the principles and practices of safeguarding information assets, ensuring data integrity, confidentiality, availability, and non-repudiation</a:t>
            </a:r>
          </a:p>
          <a:p>
            <a:pPr lvl="0">
              <a:lnSpc>
                <a:spcPct val="90000"/>
              </a:lnSpc>
            </a:pPr>
            <a:r>
              <a:rPr lang="en-US" sz="1400" dirty="0"/>
              <a:t>Malware and Software Vulnerability Analysis - delves into the identification, analysis, and mitigation of software vulnerabilities and malware threats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648930" y="629266"/>
            <a:ext cx="6188190" cy="1622321"/>
          </a:xfrm>
        </p:spPr>
        <p:txBody>
          <a:bodyPr>
            <a:normAutofit/>
          </a:bodyPr>
          <a:lstStyle/>
          <a:p>
            <a:r>
              <a:rPr lang="en-US" dirty="0">
                <a:solidFill>
                  <a:srgbClr val="EBEBEB"/>
                </a:solidFill>
              </a:rPr>
              <a:t>2.1 Cybersecurity Body of Knowledge</a:t>
            </a:r>
          </a:p>
        </p:txBody>
      </p:sp>
      <p:sp>
        <p:nvSpPr>
          <p:cNvPr id="3" name="Content Placeholder"/>
          <p:cNvSpPr>
            <a:spLocks noGrp="1"/>
          </p:cNvSpPr>
          <p:nvPr>
            <p:ph idx="1"/>
          </p:nvPr>
        </p:nvSpPr>
        <p:spPr>
          <a:xfrm>
            <a:off x="648930" y="2438400"/>
            <a:ext cx="6188189" cy="3785419"/>
          </a:xfrm>
        </p:spPr>
        <p:txBody>
          <a:bodyPr>
            <a:normAutofit/>
          </a:bodyPr>
          <a:lstStyle/>
          <a:p>
            <a:pPr lvl="0">
              <a:lnSpc>
                <a:spcPct val="90000"/>
              </a:lnSpc>
            </a:pPr>
            <a:r>
              <a:rPr lang="en-US" sz="1600" dirty="0">
                <a:solidFill>
                  <a:srgbClr val="FFFFFF"/>
                </a:solidFill>
              </a:rPr>
              <a:t>Network Security - explores the concepts, protocols, and technologies used to secure computer networks, including network architecture, encryption, intrusion detection, and firewall implementation</a:t>
            </a:r>
          </a:p>
          <a:p>
            <a:pPr lvl="0">
              <a:lnSpc>
                <a:spcPct val="90000"/>
              </a:lnSpc>
            </a:pPr>
            <a:r>
              <a:rPr lang="en-US" sz="1600" dirty="0">
                <a:solidFill>
                  <a:srgbClr val="FFFFFF"/>
                </a:solidFill>
              </a:rPr>
              <a:t>Operating Systems Security - focuses on securing operating systems, including access control, secure configuration, patch management, and secure administration practices</a:t>
            </a:r>
          </a:p>
          <a:p>
            <a:pPr lvl="0">
              <a:lnSpc>
                <a:spcPct val="90000"/>
              </a:lnSpc>
            </a:pPr>
            <a:r>
              <a:rPr lang="en-US" sz="1600" dirty="0">
                <a:solidFill>
                  <a:srgbClr val="FFFFFF"/>
                </a:solidFill>
              </a:rPr>
              <a:t>Privacy and Online Trust - covers the legal, ethical, and technical aspects of protecting individual privacy in the digital realm, as well as establishing trust in online interactions</a:t>
            </a:r>
          </a:p>
          <a:p>
            <a:pPr lvl="0">
              <a:lnSpc>
                <a:spcPct val="90000"/>
              </a:lnSpc>
            </a:pPr>
            <a:r>
              <a:rPr lang="en-US" sz="1600" dirty="0">
                <a:solidFill>
                  <a:srgbClr val="FFFFFF"/>
                </a:solidFill>
              </a:rPr>
              <a:t>Resilience and System Recovery - addresses the strategies and techniques for ensuring system resilience, business continuity planning, and disaster recovery</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Blue blocks and networks technology background">
            <a:extLst>
              <a:ext uri="{FF2B5EF4-FFF2-40B4-BE49-F238E27FC236}">
                <a16:creationId xmlns:a16="http://schemas.microsoft.com/office/drawing/2014/main" id="{09E3F97D-4243-E788-9ACB-6B4032627364}"/>
              </a:ext>
            </a:extLst>
          </p:cNvPr>
          <p:cNvPicPr>
            <a:picLocks noChangeAspect="1"/>
          </p:cNvPicPr>
          <p:nvPr/>
        </p:nvPicPr>
        <p:blipFill rotWithShape="1">
          <a:blip r:embed="rId3"/>
          <a:srcRect l="14190" r="45101" b="-446"/>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5411931" y="452718"/>
            <a:ext cx="4638903" cy="1400530"/>
          </a:xfrm>
        </p:spPr>
        <p:txBody>
          <a:bodyPr>
            <a:normAutofit/>
          </a:bodyPr>
          <a:lstStyle/>
          <a:p>
            <a:pPr>
              <a:lnSpc>
                <a:spcPct val="90000"/>
              </a:lnSpc>
            </a:pPr>
            <a:r>
              <a:rPr lang="en-US" sz="3600"/>
              <a:t>2.1 Cybersecurity Body of Knowledge</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C6BD082E-355B-4CEE-BBB7-EE68A4BEA7C7}"/>
              </a:ext>
            </a:extLst>
          </p:cNvPr>
          <p:cNvPicPr>
            <a:picLocks noChangeAspect="1"/>
          </p:cNvPicPr>
          <p:nvPr/>
        </p:nvPicPr>
        <p:blipFill rotWithShape="1">
          <a:blip r:embed="rId3"/>
          <a:srcRect l="5911" r="45684" b="-1"/>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3" name="Rectangle 12">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 name="Content Placeholder"/>
          <p:cNvSpPr>
            <a:spLocks noGrp="1"/>
          </p:cNvSpPr>
          <p:nvPr>
            <p:ph idx="1"/>
          </p:nvPr>
        </p:nvSpPr>
        <p:spPr>
          <a:xfrm>
            <a:off x="5410950" y="2052918"/>
            <a:ext cx="4638903" cy="4195481"/>
          </a:xfrm>
        </p:spPr>
        <p:txBody>
          <a:bodyPr>
            <a:normAutofit/>
          </a:bodyPr>
          <a:lstStyle/>
          <a:p>
            <a:pPr lvl="0"/>
            <a:r>
              <a:rPr lang="en-US" dirty="0"/>
              <a:t>Secure Systems Engineering - emphasizes secure software development practices, secure coding techniques, and secure software lifecycle management</a:t>
            </a:r>
          </a:p>
          <a:p>
            <a:pPr lvl="0"/>
            <a:r>
              <a:rPr lang="en-US" dirty="0"/>
              <a:t>Software Security Assurance - explores methods for assuring the security of software systems, including secure testing, code reviews, and vulnerability assessment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648930" y="629266"/>
            <a:ext cx="6188190" cy="1622321"/>
          </a:xfrm>
        </p:spPr>
        <p:txBody>
          <a:bodyPr>
            <a:normAutofit/>
          </a:bodyPr>
          <a:lstStyle/>
          <a:p>
            <a:r>
              <a:rPr lang="en-US">
                <a:solidFill>
                  <a:srgbClr val="EBEBEB"/>
                </a:solidFill>
              </a:rPr>
              <a:t>2.2. Cybersecurity &amp; Data Protection</a:t>
            </a:r>
          </a:p>
        </p:txBody>
      </p:sp>
      <p:sp>
        <p:nvSpPr>
          <p:cNvPr id="3" name="Content Placeholder"/>
          <p:cNvSpPr>
            <a:spLocks noGrp="1"/>
          </p:cNvSpPr>
          <p:nvPr>
            <p:ph idx="1"/>
          </p:nvPr>
        </p:nvSpPr>
        <p:spPr>
          <a:xfrm>
            <a:off x="648930" y="2438400"/>
            <a:ext cx="6188189" cy="3785419"/>
          </a:xfrm>
        </p:spPr>
        <p:txBody>
          <a:bodyPr>
            <a:normAutofit/>
          </a:bodyPr>
          <a:lstStyle/>
          <a:p>
            <a:pPr lvl="0">
              <a:lnSpc>
                <a:spcPct val="90000"/>
              </a:lnSpc>
            </a:pPr>
            <a:r>
              <a:rPr lang="en-US" sz="1400" dirty="0">
                <a:solidFill>
                  <a:srgbClr val="FFFFFF"/>
                </a:solidFill>
              </a:rPr>
              <a:t>Turn on automatic updates for your software, apps and operating systems to fix any vulnerabilities that cybercriminals can exploit</a:t>
            </a:r>
          </a:p>
          <a:p>
            <a:pPr lvl="0">
              <a:lnSpc>
                <a:spcPct val="90000"/>
              </a:lnSpc>
            </a:pPr>
            <a:r>
              <a:rPr lang="en-US" sz="1400" dirty="0">
                <a:solidFill>
                  <a:srgbClr val="FFFFFF"/>
                </a:solidFill>
              </a:rPr>
              <a:t>Use strong passwords and authentication methods for your accounts, such as multi-factor authentication or biometrics, to prevent unauthorized access</a:t>
            </a:r>
          </a:p>
          <a:p>
            <a:pPr lvl="0">
              <a:lnSpc>
                <a:spcPct val="90000"/>
              </a:lnSpc>
            </a:pPr>
            <a:r>
              <a:rPr lang="en-US" sz="1400" dirty="0">
                <a:solidFill>
                  <a:srgbClr val="FFFFFF"/>
                </a:solidFill>
              </a:rPr>
              <a:t>Avoid clicking on pop-ups, unknown emails and links that may contain malware or phishing attempts to steal your information or money</a:t>
            </a:r>
          </a:p>
          <a:p>
            <a:pPr lvl="0">
              <a:lnSpc>
                <a:spcPct val="90000"/>
              </a:lnSpc>
            </a:pPr>
            <a:r>
              <a:rPr lang="en-US" sz="1400" dirty="0">
                <a:solidFill>
                  <a:srgbClr val="FFFFFF"/>
                </a:solidFill>
              </a:rPr>
              <a:t>Always connect to secure Wi-Fi networks that are encrypted and password-protected and avoid using public Wi-Fi for sensitive activities such as online banking or shopping</a:t>
            </a:r>
          </a:p>
          <a:p>
            <a:pPr lvl="0">
              <a:lnSpc>
                <a:spcPct val="90000"/>
              </a:lnSpc>
            </a:pPr>
            <a:r>
              <a:rPr lang="en-US" sz="1400" dirty="0">
                <a:solidFill>
                  <a:srgbClr val="FFFFFF"/>
                </a:solidFill>
              </a:rPr>
              <a:t>Encrypt your data, especially when it is stored or transmitted over the internet or other networks, to prevent cybercriminals from reading or modifying it</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Blue blocks and networks technology background">
            <a:extLst>
              <a:ext uri="{FF2B5EF4-FFF2-40B4-BE49-F238E27FC236}">
                <a16:creationId xmlns:a16="http://schemas.microsoft.com/office/drawing/2014/main" id="{C518D6A2-9301-94C6-AFA7-8CCA083DB10D}"/>
              </a:ext>
            </a:extLst>
          </p:cNvPr>
          <p:cNvPicPr>
            <a:picLocks noChangeAspect="1"/>
          </p:cNvPicPr>
          <p:nvPr/>
        </p:nvPicPr>
        <p:blipFill rotWithShape="1">
          <a:blip r:embed="rId3"/>
          <a:srcRect l="14190" r="45101" b="-446"/>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AU"/>
          </a:p>
        </p:txBody>
      </p:sp>
      <p:sp>
        <p:nvSpPr>
          <p:cNvPr id="2" name="Title"/>
          <p:cNvSpPr>
            <a:spLocks noGrp="1"/>
          </p:cNvSpPr>
          <p:nvPr>
            <p:ph type="title"/>
          </p:nvPr>
        </p:nvSpPr>
        <p:spPr>
          <a:xfrm>
            <a:off x="1103312" y="452718"/>
            <a:ext cx="8947522" cy="1400530"/>
          </a:xfrm>
        </p:spPr>
        <p:txBody>
          <a:bodyPr anchor="ctr">
            <a:normAutofit/>
          </a:bodyPr>
          <a:lstStyle/>
          <a:p>
            <a:r>
              <a:rPr lang="en-US">
                <a:solidFill>
                  <a:srgbClr val="FFFFFF"/>
                </a:solidFill>
              </a:rPr>
              <a:t>2.2. Cybersecurity &amp; Data Protection</a:t>
            </a:r>
          </a:p>
        </p:txBody>
      </p:sp>
      <p:sp>
        <p:nvSpPr>
          <p:cNvPr id="3" name="Content Placeholder"/>
          <p:cNvSpPr>
            <a:spLocks noGrp="1"/>
          </p:cNvSpPr>
          <p:nvPr>
            <p:ph idx="1"/>
          </p:nvPr>
        </p:nvSpPr>
        <p:spPr>
          <a:xfrm>
            <a:off x="1103312" y="2763520"/>
            <a:ext cx="8946541" cy="3484879"/>
          </a:xfrm>
        </p:spPr>
        <p:txBody>
          <a:bodyPr>
            <a:normAutofit/>
          </a:bodyPr>
          <a:lstStyle/>
          <a:p>
            <a:pPr lvl="0"/>
            <a:r>
              <a:rPr lang="en-US" dirty="0"/>
              <a:t>Collaborate and share information with other organisations, security agencies and law enforcement to improve your cyber resilience and awareness of potential threats</a:t>
            </a:r>
          </a:p>
          <a:p>
            <a:pPr lvl="0"/>
            <a:r>
              <a:rPr lang="en-US" dirty="0"/>
              <a:t>Manage your assets, such as software and data, by using centralised systems and configuration management to ensure visibility and control of your critical resources</a:t>
            </a:r>
          </a:p>
          <a:p>
            <a:pPr lvl="0"/>
            <a:r>
              <a:rPr lang="en-US" dirty="0"/>
              <a:t>Implement protective measures and controls for your cyber risks, such as firewalls, antivirus software and backup systems, based on the Australian Signals Directorate’s Strategies to mitigate targeted cyber intrusions or equivalent</a:t>
            </a:r>
          </a:p>
        </p:txBody>
      </p:sp>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46111" y="452718"/>
            <a:ext cx="9404723" cy="1400530"/>
          </a:xfrm>
        </p:spPr>
        <p:txBody>
          <a:bodyPr>
            <a:normAutofit/>
          </a:bodyPr>
          <a:lstStyle/>
          <a:p>
            <a:r>
              <a:rPr lang="en-US" dirty="0"/>
              <a:t>2.2. Cybersecurity &amp; Data Protection</a:t>
            </a:r>
          </a:p>
        </p:txBody>
      </p:sp>
      <p:graphicFrame>
        <p:nvGraphicFramePr>
          <p:cNvPr id="5" name="Content Placeholder">
            <a:extLst>
              <a:ext uri="{FF2B5EF4-FFF2-40B4-BE49-F238E27FC236}">
                <a16:creationId xmlns:a16="http://schemas.microsoft.com/office/drawing/2014/main" id="{B71C7275-1BD0-A5FF-5643-8BED702EFE64}"/>
              </a:ext>
            </a:extLst>
          </p:cNvPr>
          <p:cNvGraphicFramePr>
            <a:graphicFrameLocks noGrp="1"/>
          </p:cNvGraphicFramePr>
          <p:nvPr>
            <p:ph idx="1"/>
            <p:extLst>
              <p:ext uri="{D42A27DB-BD31-4B8C-83A1-F6EECF244321}">
                <p14:modId xmlns:p14="http://schemas.microsoft.com/office/powerpoint/2010/main" val="4088844768"/>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Metadata/LabelInfo.xml><?xml version="1.0" encoding="utf-8"?>
<clbl:labelList xmlns:clbl="http://schemas.microsoft.com/office/2020/mipLabelMetadata">
  <clbl:label id="{adaa4be3-f650-4692-881a-64ae220cbceb}" enabled="1" method="Standard" siteId="{5a7cc8ab-a4dc-4f9b-bf60-66714049ad62}" removed="0"/>
</clbl:labelList>
</file>

<file path=docProps/app.xml><?xml version="1.0" encoding="utf-8"?>
<Properties xmlns="http://schemas.openxmlformats.org/officeDocument/2006/extended-properties" xmlns:vt="http://schemas.openxmlformats.org/officeDocument/2006/docPropsVTypes">
  <TotalTime>2119</TotalTime>
  <Words>2780</Words>
  <Application>Microsoft Office PowerPoint</Application>
  <PresentationFormat>Widescreen</PresentationFormat>
  <Paragraphs>153</Paragraphs>
  <Slides>37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Century Gothic</vt:lpstr>
      <vt:lpstr>Wingdings 3</vt:lpstr>
      <vt:lpstr>Ion</vt:lpstr>
      <vt:lpstr>Module 2: Cybersecurity &amp; Data Protection</vt:lpstr>
      <vt:lpstr>Overview</vt:lpstr>
      <vt:lpstr>2.1 Cybersecurity Body of Knowledge</vt:lpstr>
      <vt:lpstr>2.1 Cybersecurity Body of Knowledge</vt:lpstr>
      <vt:lpstr>2.1 Cybersecurity Body of Knowledge</vt:lpstr>
      <vt:lpstr>2.1 Cybersecurity Body of Knowledge</vt:lpstr>
      <vt:lpstr>2.2. Cybersecurity &amp; Data Protection</vt:lpstr>
      <vt:lpstr>2.2. Cybersecurity &amp; Data Protection</vt:lpstr>
      <vt:lpstr>2.2. Cybersecurity &amp; Data Protection</vt:lpstr>
      <vt:lpstr>Cybersecurity Policies</vt:lpstr>
      <vt:lpstr>Cybersecurity Policies</vt:lpstr>
      <vt:lpstr>Cybersecurity Policies</vt:lpstr>
      <vt:lpstr>The Privacy Act &amp; Data Protection</vt:lpstr>
      <vt:lpstr>The Notifiable Data Breaches Scheme</vt:lpstr>
      <vt:lpstr>Ethical &amp; Legal Considerations</vt:lpstr>
      <vt:lpstr>Ethical &amp; Legal Considerations</vt:lpstr>
      <vt:lpstr>The Evolving Threat Landscape</vt:lpstr>
      <vt:lpstr>Collaborative Approach</vt:lpstr>
      <vt:lpstr>The Human Element</vt:lpstr>
      <vt:lpstr>2.3. Data Breach Notification &amp; Communication</vt:lpstr>
      <vt:lpstr>2.3. Data Breach Notification &amp; Communication</vt:lpstr>
      <vt:lpstr>The Modern Data Landscape</vt:lpstr>
      <vt:lpstr>The Modern Data Landscape</vt:lpstr>
      <vt:lpstr>Data Breach Notification Policies</vt:lpstr>
      <vt:lpstr>Timeliness The Ethical Imperative</vt:lpstr>
      <vt:lpstr>Balancing Legal Compliance &amp; Ethical Values</vt:lpstr>
      <vt:lpstr>Balancing Legal Compliance &amp; Ethical Values</vt:lpstr>
      <vt:lpstr>Resilient Defenses &amp; Responsible Practices</vt:lpstr>
      <vt:lpstr>Resilient Defenses &amp; Responsible Practices</vt:lpstr>
      <vt:lpstr>Resilient Defenses &amp; Responsible Practices</vt:lpstr>
      <vt:lpstr>The Human Element in Cybersecurity</vt:lpstr>
      <vt:lpstr>The Human Element in Cybersecurity</vt:lpstr>
      <vt:lpstr>2.4 Ethical Hacking</vt:lpstr>
      <vt:lpstr>A Proactive Approach to Security</vt:lpstr>
      <vt:lpstr>A Proactive Approach to Security</vt:lpstr>
      <vt:lpstr>A Proactive Approach to Security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Kevin Victus</cp:lastModifiedBy>
  <cp:revision>9</cp:revision>
  <dcterms:created xsi:type="dcterms:W3CDTF">2023-10-22T04:32:11Z</dcterms:created>
  <dcterms:modified xsi:type="dcterms:W3CDTF">2024-07-23T17:43:19Z</dcterms:modified>
</cp:coreProperties>
</file>